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9.svg" ContentType="image/svg+xml"/>
  <Override PartName="/ppt/media/image31.svg" ContentType="image/svg+xml"/>
  <Override PartName="/ppt/media/image34.svg" ContentType="image/svg+xml"/>
  <Override PartName="/ppt/media/image37.svg" ContentType="image/svg+xml"/>
  <Override PartName="/ppt/media/image41.svg" ContentType="image/svg+xml"/>
  <Override PartName="/ppt/media/image48.svg" ContentType="image/svg+xml"/>
  <Override PartName="/ppt/media/image50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4"/>
  </p:notesMasterIdLst>
  <p:handoutMasterIdLst>
    <p:handoutMasterId r:id="rId25"/>
  </p:handoutMasterIdLst>
  <p:sldIdLst>
    <p:sldId id="409" r:id="rId4"/>
    <p:sldId id="410" r:id="rId5"/>
    <p:sldId id="519" r:id="rId6"/>
    <p:sldId id="555" r:id="rId7"/>
    <p:sldId id="566" r:id="rId8"/>
    <p:sldId id="567" r:id="rId9"/>
    <p:sldId id="568" r:id="rId10"/>
    <p:sldId id="569" r:id="rId11"/>
    <p:sldId id="570" r:id="rId12"/>
    <p:sldId id="571" r:id="rId13"/>
    <p:sldId id="572" r:id="rId14"/>
    <p:sldId id="573" r:id="rId15"/>
    <p:sldId id="575" r:id="rId16"/>
    <p:sldId id="576" r:id="rId17"/>
    <p:sldId id="577" r:id="rId18"/>
    <p:sldId id="556" r:id="rId19"/>
    <p:sldId id="562" r:id="rId20"/>
    <p:sldId id="574" r:id="rId21"/>
    <p:sldId id="486" r:id="rId22"/>
    <p:sldId id="416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000"/>
    <a:srgbClr val="22B9FE"/>
    <a:srgbClr val="F6CB39"/>
    <a:srgbClr val="F2C538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9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22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image" Target="../media/image3.png"/><Relationship Id="rId6" Type="http://schemas.openxmlformats.org/officeDocument/2006/relationships/tags" Target="../tags/tag150.xml"/><Relationship Id="rId5" Type="http://schemas.openxmlformats.org/officeDocument/2006/relationships/image" Target="../media/image7.png"/><Relationship Id="rId4" Type="http://schemas.openxmlformats.org/officeDocument/2006/relationships/tags" Target="../tags/tag149.xml"/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5.xml"/><Relationship Id="rId16" Type="http://schemas.openxmlformats.org/officeDocument/2006/relationships/image" Target="../media/image37.svg"/><Relationship Id="rId15" Type="http://schemas.openxmlformats.org/officeDocument/2006/relationships/image" Target="../media/image36.png"/><Relationship Id="rId14" Type="http://schemas.openxmlformats.org/officeDocument/2006/relationships/image" Target="../media/image31.svg"/><Relationship Id="rId13" Type="http://schemas.openxmlformats.org/officeDocument/2006/relationships/image" Target="../media/image30.png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image" Target="../media/image13.png"/><Relationship Id="rId1" Type="http://schemas.openxmlformats.org/officeDocument/2006/relationships/tags" Target="../tags/tag14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60.xml"/><Relationship Id="rId7" Type="http://schemas.openxmlformats.org/officeDocument/2006/relationships/tags" Target="../tags/tag159.xml"/><Relationship Id="rId6" Type="http://schemas.openxmlformats.org/officeDocument/2006/relationships/image" Target="../media/image3.png"/><Relationship Id="rId5" Type="http://schemas.openxmlformats.org/officeDocument/2006/relationships/tags" Target="../tags/tag158.xml"/><Relationship Id="rId4" Type="http://schemas.openxmlformats.org/officeDocument/2006/relationships/image" Target="../media/image7.png"/><Relationship Id="rId3" Type="http://schemas.openxmlformats.org/officeDocument/2006/relationships/tags" Target="../tags/tag157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63.xml"/><Relationship Id="rId2" Type="http://schemas.openxmlformats.org/officeDocument/2006/relationships/image" Target="../media/image1.png"/><Relationship Id="rId19" Type="http://schemas.microsoft.com/office/2007/relationships/hdphoto" Target="../media/image10.wdp"/><Relationship Id="rId18" Type="http://schemas.openxmlformats.org/officeDocument/2006/relationships/image" Target="../media/image9.png"/><Relationship Id="rId17" Type="http://schemas.openxmlformats.org/officeDocument/2006/relationships/image" Target="../media/image17.png"/><Relationship Id="rId16" Type="http://schemas.openxmlformats.org/officeDocument/2006/relationships/image" Target="../media/image41.svg"/><Relationship Id="rId15" Type="http://schemas.openxmlformats.org/officeDocument/2006/relationships/image" Target="../media/image40.png"/><Relationship Id="rId14" Type="http://schemas.openxmlformats.org/officeDocument/2006/relationships/image" Target="../media/image39.png"/><Relationship Id="rId13" Type="http://schemas.openxmlformats.org/officeDocument/2006/relationships/image" Target="../media/image31.svg"/><Relationship Id="rId12" Type="http://schemas.openxmlformats.org/officeDocument/2006/relationships/image" Target="../media/image38.png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tags" Target="../tags/tag15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image" Target="../media/image43.jpeg"/><Relationship Id="rId6" Type="http://schemas.openxmlformats.org/officeDocument/2006/relationships/image" Target="../media/image19.svg"/><Relationship Id="rId5" Type="http://schemas.openxmlformats.org/officeDocument/2006/relationships/image" Target="../media/image42.png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6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image" Target="../media/image44.png"/><Relationship Id="rId7" Type="http://schemas.openxmlformats.org/officeDocument/2006/relationships/tags" Target="../tags/tag172.xml"/><Relationship Id="rId6" Type="http://schemas.openxmlformats.org/officeDocument/2006/relationships/image" Target="../media/image19.svg"/><Relationship Id="rId5" Type="http://schemas.openxmlformats.org/officeDocument/2006/relationships/image" Target="../media/image42.png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6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image" Target="../media/image45.png"/><Relationship Id="rId7" Type="http://schemas.openxmlformats.org/officeDocument/2006/relationships/tags" Target="../tags/tag177.xml"/><Relationship Id="rId6" Type="http://schemas.openxmlformats.org/officeDocument/2006/relationships/image" Target="../media/image19.svg"/><Relationship Id="rId5" Type="http://schemas.openxmlformats.org/officeDocument/2006/relationships/image" Target="../media/image42.png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7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tags" Target="../tags/tag182.xml"/><Relationship Id="rId7" Type="http://schemas.openxmlformats.org/officeDocument/2006/relationships/image" Target="../media/image19.svg"/><Relationship Id="rId6" Type="http://schemas.openxmlformats.org/officeDocument/2006/relationships/image" Target="../media/image42.png"/><Relationship Id="rId5" Type="http://schemas.openxmlformats.org/officeDocument/2006/relationships/image" Target="../media/image17.png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3.xml"/><Relationship Id="rId1" Type="http://schemas.openxmlformats.org/officeDocument/2006/relationships/tags" Target="../tags/tag17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89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image" Target="../media/image19.svg"/><Relationship Id="rId5" Type="http://schemas.openxmlformats.org/officeDocument/2006/relationships/image" Target="../media/image42.png"/><Relationship Id="rId4" Type="http://schemas.openxmlformats.org/officeDocument/2006/relationships/tags" Target="../tags/tag186.xml"/><Relationship Id="rId3" Type="http://schemas.openxmlformats.org/officeDocument/2006/relationships/tags" Target="../tags/tag185.xml"/><Relationship Id="rId2" Type="http://schemas.openxmlformats.org/officeDocument/2006/relationships/image" Target="../media/image16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90.xml"/><Relationship Id="rId13" Type="http://schemas.openxmlformats.org/officeDocument/2006/relationships/image" Target="../media/image48.svg"/><Relationship Id="rId12" Type="http://schemas.openxmlformats.org/officeDocument/2006/relationships/image" Target="../media/image47.png"/><Relationship Id="rId11" Type="http://schemas.openxmlformats.org/officeDocument/2006/relationships/hyperlink" Target="https://baike.baidu.com/video?secondId=51594893&amp;lemmaId=19319610&amp;fromModule=lemma-video_video-share" TargetMode="External"/><Relationship Id="rId10" Type="http://schemas.openxmlformats.org/officeDocument/2006/relationships/image" Target="../media/image17.png"/><Relationship Id="rId1" Type="http://schemas.openxmlformats.org/officeDocument/2006/relationships/tags" Target="../tags/tag18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microsoft.com/office/2007/relationships/hdphoto" Target="../media/image15.wdp"/><Relationship Id="rId7" Type="http://schemas.openxmlformats.org/officeDocument/2006/relationships/image" Target="../media/image14.png"/><Relationship Id="rId6" Type="http://schemas.openxmlformats.org/officeDocument/2006/relationships/image" Target="../media/image50.svg"/><Relationship Id="rId5" Type="http://schemas.openxmlformats.org/officeDocument/2006/relationships/image" Target="../media/image49.png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94.xml"/><Relationship Id="rId1" Type="http://schemas.openxmlformats.org/officeDocument/2006/relationships/tags" Target="../tags/tag19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99.xml"/><Relationship Id="rId7" Type="http://schemas.openxmlformats.org/officeDocument/2006/relationships/tags" Target="../tags/tag198.xml"/><Relationship Id="rId6" Type="http://schemas.openxmlformats.org/officeDocument/2006/relationships/image" Target="../media/image3.png"/><Relationship Id="rId5" Type="http://schemas.openxmlformats.org/officeDocument/2006/relationships/tags" Target="../tags/tag197.xml"/><Relationship Id="rId4" Type="http://schemas.openxmlformats.org/officeDocument/2006/relationships/image" Target="../media/image7.png"/><Relationship Id="rId3" Type="http://schemas.openxmlformats.org/officeDocument/2006/relationships/tags" Target="../tags/tag196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205.xml"/><Relationship Id="rId22" Type="http://schemas.openxmlformats.org/officeDocument/2006/relationships/image" Target="../media/image48.svg"/><Relationship Id="rId21" Type="http://schemas.openxmlformats.org/officeDocument/2006/relationships/image" Target="../media/image47.png"/><Relationship Id="rId20" Type="http://schemas.openxmlformats.org/officeDocument/2006/relationships/hyperlink" Target="https://baike.baidu.com/video?secondId=5647003&amp;lemmaId=3849464&amp;fromModule=lemma-video_video-share" TargetMode="External"/><Relationship Id="rId2" Type="http://schemas.openxmlformats.org/officeDocument/2006/relationships/image" Target="../media/image1.png"/><Relationship Id="rId19" Type="http://schemas.openxmlformats.org/officeDocument/2006/relationships/image" Target="../media/image51.jpeg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image" Target="../media/image50.svg"/><Relationship Id="rId12" Type="http://schemas.openxmlformats.org/officeDocument/2006/relationships/image" Target="../media/image49.png"/><Relationship Id="rId11" Type="http://schemas.openxmlformats.org/officeDocument/2006/relationships/tags" Target="../tags/tag201.xml"/><Relationship Id="rId10" Type="http://schemas.openxmlformats.org/officeDocument/2006/relationships/tags" Target="../tags/tag200.xml"/><Relationship Id="rId1" Type="http://schemas.openxmlformats.org/officeDocument/2006/relationships/tags" Target="../tags/tag19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209.xml"/><Relationship Id="rId7" Type="http://schemas.openxmlformats.org/officeDocument/2006/relationships/image" Target="../media/image52.jpeg"/><Relationship Id="rId6" Type="http://schemas.openxmlformats.org/officeDocument/2006/relationships/image" Target="../media/image3.png"/><Relationship Id="rId5" Type="http://schemas.openxmlformats.org/officeDocument/2006/relationships/tags" Target="../tags/tag208.xml"/><Relationship Id="rId4" Type="http://schemas.openxmlformats.org/officeDocument/2006/relationships/image" Target="../media/image2.png"/><Relationship Id="rId3" Type="http://schemas.openxmlformats.org/officeDocument/2006/relationships/tags" Target="../tags/tag207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14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image" Target="../media/image13.png"/><Relationship Id="rId11" Type="http://schemas.openxmlformats.org/officeDocument/2006/relationships/tags" Target="../tags/tag211.xml"/><Relationship Id="rId10" Type="http://schemas.openxmlformats.org/officeDocument/2006/relationships/tags" Target="../tags/tag210.xml"/><Relationship Id="rId1" Type="http://schemas.openxmlformats.org/officeDocument/2006/relationships/tags" Target="../tags/tag20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219.xml"/><Relationship Id="rId7" Type="http://schemas.openxmlformats.org/officeDocument/2006/relationships/image" Target="../media/image7.png"/><Relationship Id="rId6" Type="http://schemas.openxmlformats.org/officeDocument/2006/relationships/tags" Target="../tags/tag218.xml"/><Relationship Id="rId5" Type="http://schemas.openxmlformats.org/officeDocument/2006/relationships/image" Target="../media/image2.png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221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220.xml"/><Relationship Id="rId1" Type="http://schemas.openxmlformats.org/officeDocument/2006/relationships/tags" Target="../tags/tag21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97.xml"/><Relationship Id="rId23" Type="http://schemas.openxmlformats.org/officeDocument/2006/relationships/tags" Target="../tags/tag96.xml"/><Relationship Id="rId22" Type="http://schemas.openxmlformats.org/officeDocument/2006/relationships/tags" Target="../tags/tag95.xml"/><Relationship Id="rId21" Type="http://schemas.openxmlformats.org/officeDocument/2006/relationships/tags" Target="../tags/tag94.xml"/><Relationship Id="rId20" Type="http://schemas.microsoft.com/office/2007/relationships/hdphoto" Target="../media/image15.wdp"/><Relationship Id="rId2" Type="http://schemas.openxmlformats.org/officeDocument/2006/relationships/image" Target="../media/image1.png"/><Relationship Id="rId19" Type="http://schemas.openxmlformats.org/officeDocument/2006/relationships/image" Target="../media/image14.png"/><Relationship Id="rId18" Type="http://schemas.microsoft.com/office/2007/relationships/hdphoto" Target="../media/image10.wdp"/><Relationship Id="rId17" Type="http://schemas.openxmlformats.org/officeDocument/2006/relationships/image" Target="../media/image9.png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../media/image20.png"/><Relationship Id="rId7" Type="http://schemas.openxmlformats.org/officeDocument/2006/relationships/image" Target="../media/image19.sv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image" Target="../media/image21.jpeg"/><Relationship Id="rId7" Type="http://schemas.openxmlformats.org/officeDocument/2006/relationships/tags" Target="../tags/tag105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image" Target="../media/image16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11.xml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image" Target="../media/image23.jpeg"/><Relationship Id="rId11" Type="http://schemas.openxmlformats.org/officeDocument/2006/relationships/tags" Target="../tags/tag107.xml"/><Relationship Id="rId10" Type="http://schemas.openxmlformats.org/officeDocument/2006/relationships/image" Target="../media/image22.jpeg"/><Relationship Id="rId1" Type="http://schemas.openxmlformats.org/officeDocument/2006/relationships/tags" Target="../tags/tag10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../media/image16.png"/><Relationship Id="rId7" Type="http://schemas.openxmlformats.org/officeDocument/2006/relationships/tags" Target="../tags/tag115.xml"/><Relationship Id="rId6" Type="http://schemas.openxmlformats.org/officeDocument/2006/relationships/image" Target="../media/image26.jpeg"/><Relationship Id="rId5" Type="http://schemas.openxmlformats.org/officeDocument/2006/relationships/tags" Target="../tags/tag114.xml"/><Relationship Id="rId4" Type="http://schemas.openxmlformats.org/officeDocument/2006/relationships/image" Target="../media/image25.jpeg"/><Relationship Id="rId3" Type="http://schemas.openxmlformats.org/officeDocument/2006/relationships/tags" Target="../tags/tag113.xml"/><Relationship Id="rId2" Type="http://schemas.openxmlformats.org/officeDocument/2006/relationships/image" Target="../media/image24.jpe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1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image" Target="../media/image19.sv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tags" Target="../tags/tag117.xml"/><Relationship Id="rId1" Type="http://schemas.openxmlformats.org/officeDocument/2006/relationships/tags" Target="../tags/tag1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image" Target="../media/image28.jpeg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image" Target="../media/image27.png"/><Relationship Id="rId2" Type="http://schemas.openxmlformats.org/officeDocument/2006/relationships/tags" Target="../tags/tag12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1.xml"/><Relationship Id="rId14" Type="http://schemas.microsoft.com/office/2007/relationships/hdphoto" Target="../media/image15.wdp"/><Relationship Id="rId13" Type="http://schemas.openxmlformats.org/officeDocument/2006/relationships/image" Target="../media/image14.png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tags" Target="../tags/tag12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image" Target="../media/image3.png"/><Relationship Id="rId5" Type="http://schemas.openxmlformats.org/officeDocument/2006/relationships/tags" Target="../tags/tag134.xml"/><Relationship Id="rId4" Type="http://schemas.openxmlformats.org/officeDocument/2006/relationships/image" Target="../media/image7.png"/><Relationship Id="rId3" Type="http://schemas.openxmlformats.org/officeDocument/2006/relationships/tags" Target="../tags/tag133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9.xml"/><Relationship Id="rId14" Type="http://schemas.openxmlformats.org/officeDocument/2006/relationships/image" Target="../media/image32.png"/><Relationship Id="rId13" Type="http://schemas.openxmlformats.org/officeDocument/2006/relationships/image" Target="../media/image31.svg"/><Relationship Id="rId12" Type="http://schemas.openxmlformats.org/officeDocument/2006/relationships/image" Target="../media/image30.png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image" Target="../media/image3.png"/><Relationship Id="rId5" Type="http://schemas.openxmlformats.org/officeDocument/2006/relationships/tags" Target="../tags/tag142.xml"/><Relationship Id="rId4" Type="http://schemas.openxmlformats.org/officeDocument/2006/relationships/image" Target="../media/image7.png"/><Relationship Id="rId3" Type="http://schemas.openxmlformats.org/officeDocument/2006/relationships/tags" Target="../tags/tag141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47.xml"/><Relationship Id="rId16" Type="http://schemas.openxmlformats.org/officeDocument/2006/relationships/image" Target="../media/image32.png"/><Relationship Id="rId15" Type="http://schemas.openxmlformats.org/officeDocument/2006/relationships/image" Target="../media/image34.svg"/><Relationship Id="rId14" Type="http://schemas.openxmlformats.org/officeDocument/2006/relationships/image" Target="../media/image33.png"/><Relationship Id="rId13" Type="http://schemas.openxmlformats.org/officeDocument/2006/relationships/image" Target="../media/image31.svg"/><Relationship Id="rId12" Type="http://schemas.openxmlformats.org/officeDocument/2006/relationships/image" Target="../media/image30.png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tags" Target="../tags/tag1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任务二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大数据助力智能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人工智能耀未来</a:t>
            </a:r>
            <a:endParaRPr lang="zh-CN"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4095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340" y="3566160"/>
            <a:ext cx="7005320" cy="265684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8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1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2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05560" y="173482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探究和学习中国植物图像库。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365885" y="2574925"/>
            <a:ext cx="8673465" cy="988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点击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类群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，可以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查看按照科属等分类标准整理的植物图片信息；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8795" y="3549650"/>
            <a:ext cx="586105" cy="39433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 descr="数字2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02080" y="2597150"/>
            <a:ext cx="398780" cy="39878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05560" y="173482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探究和学习中国植物图像库。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365885" y="2574925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也可以点击左上角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搜索栏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，搜索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指定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关键词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等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；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38880" y="3114675"/>
            <a:ext cx="3376295" cy="3108325"/>
          </a:xfrm>
          <a:prstGeom prst="rect">
            <a:avLst/>
          </a:prstGeom>
        </p:spPr>
      </p:pic>
      <p:pic>
        <p:nvPicPr>
          <p:cNvPr id="19" name="图片 18" descr="数字3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01445" y="2597150"/>
            <a:ext cx="399415" cy="3994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140200" y="3382010"/>
            <a:ext cx="1504315" cy="23177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 descr="时间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678420" y="5654040"/>
            <a:ext cx="726440" cy="72644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7951470" y="57734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八分钟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10" y="3346450"/>
            <a:ext cx="3345180" cy="3511550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三：画一画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校园门口的人脸识别设备利用人工智能技术分析人的面部特征，并与数据库中的人脸信息进行对比，以确认身份。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pic>
        <p:nvPicPr>
          <p:cNvPr id="5" name="图片 4" descr="上学人脸识别_cgi-bin_mmwebwx-bin_webwxgetmsgimg__&amp;MsgID=2054369003520597440&amp;skey=@crypt_ca3c6609_9f6cb8ac6aa136b26633d474cdd5aa5e&amp;mmweb_appid=wx_webfilehelper_2025-02-03_12-09-0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7950" y="3140710"/>
            <a:ext cx="3240000" cy="3240000"/>
          </a:xfrm>
          <a:prstGeom prst="rect">
            <a:avLst/>
          </a:prstGeom>
        </p:spPr>
      </p:pic>
      <p:sp>
        <p:nvSpPr>
          <p:cNvPr id="15" name="图形"/>
          <p:cNvSpPr txBox="1"/>
          <p:nvPr/>
        </p:nvSpPr>
        <p:spPr>
          <a:xfrm>
            <a:off x="1524635" y="4112895"/>
            <a:ext cx="5200015" cy="584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数据</a:t>
            </a: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需求：</a:t>
            </a:r>
            <a:r>
              <a:rPr 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图像库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>
            <p:custDataLst>
              <p:tags r:id="rId8"/>
            </p:custDataLst>
          </p:nvPr>
        </p:nvSpPr>
        <p:spPr>
          <a:xfrm>
            <a:off x="3837940" y="4093845"/>
            <a:ext cx="122682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人脸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三：画一画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身边还有哪些这样的案例？请你画一画。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sp>
        <p:nvSpPr>
          <p:cNvPr id="15" name="图形"/>
          <p:cNvSpPr txBox="1"/>
          <p:nvPr/>
        </p:nvSpPr>
        <p:spPr>
          <a:xfrm>
            <a:off x="1524635" y="4112895"/>
            <a:ext cx="5200015" cy="584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数据</a:t>
            </a: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需求：</a:t>
            </a:r>
            <a:r>
              <a:rPr 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图像库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>
            <p:custDataLst>
              <p:tags r:id="rId7"/>
            </p:custDataLst>
          </p:nvPr>
        </p:nvSpPr>
        <p:spPr>
          <a:xfrm>
            <a:off x="3837940" y="4093845"/>
            <a:ext cx="122682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动物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6" name="图片 5" descr="_cgi-bin_mmwebwx-bin_webwxgetmsgimg__&amp;MsgID=3160280501158511495&amp;skey=@crypt_ca3c6609_953a351013f3083ea8702d734d5d170b&amp;mmweb_appid=wx_webfilehelper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7950" y="3140710"/>
            <a:ext cx="3240000" cy="32400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三：画一画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身边还有哪些这样的案例？请你画一画。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sp>
        <p:nvSpPr>
          <p:cNvPr id="15" name="图形"/>
          <p:cNvSpPr txBox="1"/>
          <p:nvPr/>
        </p:nvSpPr>
        <p:spPr>
          <a:xfrm>
            <a:off x="1524635" y="4112895"/>
            <a:ext cx="5200015" cy="584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数据</a:t>
            </a: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需求：</a:t>
            </a:r>
            <a:r>
              <a:rPr 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图像库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>
            <p:custDataLst>
              <p:tags r:id="rId7"/>
            </p:custDataLst>
          </p:nvPr>
        </p:nvSpPr>
        <p:spPr>
          <a:xfrm>
            <a:off x="3371850" y="4093845"/>
            <a:ext cx="191262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垃圾分类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5" name="图片 4" descr="_cgi-bin_mmwebwx-bin_webwxgetmsgimg__&amp;MsgID=6946442377546373973&amp;skey=@crypt_ca3c6609_953a351013f3083ea8702d734d5d170b&amp;mmweb_appid=wx_webfilehelper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7950" y="3140710"/>
            <a:ext cx="3240000" cy="32400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三：画一画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身边还有哪些这样的案例？请你画一画。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09570" y="565404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2620" y="57734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五分钟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sp>
        <p:nvSpPr>
          <p:cNvPr id="15" name="图形"/>
          <p:cNvSpPr txBox="1"/>
          <p:nvPr/>
        </p:nvSpPr>
        <p:spPr>
          <a:xfrm>
            <a:off x="1524635" y="4112895"/>
            <a:ext cx="5200015" cy="584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just" fontAlgn="auto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数据</a:t>
            </a:r>
            <a:r>
              <a:rPr lang="en-US" altLang="zh-CN" sz="2800" b="1">
                <a:solidFill>
                  <a:schemeClr val="bg1"/>
                </a:solidFill>
                <a:highlight>
                  <a:srgbClr val="0000FF"/>
                </a:highlight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需求：</a:t>
            </a:r>
            <a:r>
              <a:rPr 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图像库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7" name="图形"/>
          <p:cNvSpPr txBox="1"/>
          <p:nvPr>
            <p:custDataLst>
              <p:tags r:id="rId8"/>
            </p:custDataLst>
          </p:nvPr>
        </p:nvSpPr>
        <p:spPr>
          <a:xfrm>
            <a:off x="3371850" y="4093845"/>
            <a:ext cx="191262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车辆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6" name="图片 5" descr="_cgi-bin_mmwebwx-bin_webwxgetmsgimg__&amp;MsgID=3053481076525530349&amp;skey=@crypt_ca3c6609_953a351013f3083ea8702d734d5d170b&amp;mmweb_appid=wx_webfilehelper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27950" y="3140710"/>
            <a:ext cx="3240000" cy="32400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活动四：写一写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机器学习和人工学习有什么区别？参照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</a:rPr>
              <a:t>阿尔法围棋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智能对弈产品的学习步骤，完成下列填空。阿尔法围棋智能对弈产品学习步骤：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991360" y="3429000"/>
            <a:ext cx="8117840" cy="928370"/>
            <a:chOff x="3136" y="5400"/>
            <a:chExt cx="12784" cy="1462"/>
          </a:xfrm>
        </p:grpSpPr>
        <p:sp>
          <p:nvSpPr>
            <p:cNvPr id="7" name="矩形 6"/>
            <p:cNvSpPr/>
            <p:nvPr/>
          </p:nvSpPr>
          <p:spPr>
            <a:xfrm>
              <a:off x="3136" y="5400"/>
              <a:ext cx="1094" cy="1463"/>
            </a:xfrm>
            <a:prstGeom prst="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学习规则</a:t>
              </a: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474" y="5400"/>
              <a:ext cx="1094" cy="1463"/>
            </a:xfrm>
            <a:prstGeom prst="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观察学习</a:t>
              </a: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812" y="5400"/>
              <a:ext cx="1094" cy="1463"/>
            </a:xfrm>
            <a:prstGeom prst="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自己练习</a:t>
              </a:r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0150" y="5400"/>
              <a:ext cx="1094" cy="1463"/>
            </a:xfrm>
            <a:prstGeom prst="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积累经验</a:t>
              </a: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488" y="5400"/>
              <a:ext cx="1094" cy="1463"/>
            </a:xfrm>
            <a:prstGeom prst="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预测未来</a:t>
              </a: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826" y="5400"/>
              <a:ext cx="1094" cy="1463"/>
            </a:xfrm>
            <a:prstGeom prst="rect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/>
                <a:t>不断进步</a:t>
              </a:r>
              <a:endParaRPr lang="zh-CN" altLang="en-US"/>
            </a:p>
          </p:txBody>
        </p:sp>
        <p:sp>
          <p:nvSpPr>
            <p:cNvPr id="18" name="右箭头 17"/>
            <p:cNvSpPr/>
            <p:nvPr/>
          </p:nvSpPr>
          <p:spPr>
            <a:xfrm>
              <a:off x="4627" y="5893"/>
              <a:ext cx="509" cy="478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9" name="右箭头 18"/>
            <p:cNvSpPr/>
            <p:nvPr/>
          </p:nvSpPr>
          <p:spPr>
            <a:xfrm>
              <a:off x="6975" y="5893"/>
              <a:ext cx="509" cy="478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>
              <a:off x="9323" y="5893"/>
              <a:ext cx="509" cy="478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2" name="右箭头 21"/>
            <p:cNvSpPr/>
            <p:nvPr/>
          </p:nvSpPr>
          <p:spPr>
            <a:xfrm>
              <a:off x="11671" y="5893"/>
              <a:ext cx="509" cy="478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右箭头 22"/>
            <p:cNvSpPr/>
            <p:nvPr/>
          </p:nvSpPr>
          <p:spPr>
            <a:xfrm>
              <a:off x="14019" y="5893"/>
              <a:ext cx="509" cy="478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50315" y="4695825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1.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机器学习和人工学习都需要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</a:rPr>
              <a:t>　　　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2.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在知识积累方面，人依据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　　　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，机器依据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sym typeface="+mn-ea"/>
              </a:rPr>
              <a:t>　　　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图形"/>
          <p:cNvSpPr txBox="1"/>
          <p:nvPr>
            <p:custDataLst>
              <p:tags r:id="rId7"/>
            </p:custDataLst>
          </p:nvPr>
        </p:nvSpPr>
        <p:spPr>
          <a:xfrm>
            <a:off x="6636385" y="4695825"/>
            <a:ext cx="122682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学习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8"/>
            </p:custDataLst>
          </p:nvPr>
        </p:nvSpPr>
        <p:spPr>
          <a:xfrm>
            <a:off x="6358890" y="5163820"/>
            <a:ext cx="122682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经验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8" name="图形"/>
          <p:cNvSpPr txBox="1"/>
          <p:nvPr>
            <p:custDataLst>
              <p:tags r:id="rId9"/>
            </p:custDataLst>
          </p:nvPr>
        </p:nvSpPr>
        <p:spPr>
          <a:xfrm>
            <a:off x="9571355" y="5163820"/>
            <a:ext cx="1226820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数据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1" name="图片 30" descr="时间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9570" y="5654040"/>
            <a:ext cx="726440" cy="726440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3182620" y="57734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3" name="图片 2" descr="播放">
            <a:hlinkClick r:id="rId11" action="ppaction://hlinkfile"/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039100" y="1042670"/>
            <a:ext cx="798830" cy="7988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24925" y="1250315"/>
            <a:ext cx="1224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点击播放</a:t>
            </a:r>
            <a:endParaRPr lang="zh-CN" altLang="en-US"/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活动四：议一议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在人工智能应用中，对大数据的使用是不是越多越好？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图形"/>
          <p:cNvSpPr txBox="1"/>
          <p:nvPr/>
        </p:nvSpPr>
        <p:spPr>
          <a:xfrm>
            <a:off x="1638935" y="2573020"/>
            <a:ext cx="8287385" cy="1815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数据是人工智能的基础，所以数据量越大，准确性越高。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阿尔法围棋智能对弈产品的例子告诉我们，数据量并不一定越大越好。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6" name="图片 5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55395" y="1725295"/>
            <a:ext cx="673100" cy="673100"/>
          </a:xfrm>
          <a:prstGeom prst="rect">
            <a:avLst/>
          </a:prstGeom>
        </p:spPr>
      </p:pic>
      <p:pic>
        <p:nvPicPr>
          <p:cNvPr id="3" name="图片 2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pic>
        <p:nvPicPr>
          <p:cNvPr id="5" name="图片 4" descr="时间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9570" y="5654040"/>
            <a:ext cx="726440" cy="7264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82620" y="577342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四分钟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138170" cy="624840"/>
            <a:chOff x="9792" y="2872"/>
            <a:chExt cx="4031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4031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768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123315" y="16510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</a:rPr>
              <a:t>智能手环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是一种常见的穿戴设备，能够给用户提供健康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管理、运动监测等服务，这背后离不开大数据的运用。请以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小组的形式，深入探索智能手环对大数据的运用，了解其个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性化功能或服务。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55395" y="1534795"/>
            <a:ext cx="673100" cy="673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610" y="3346450"/>
            <a:ext cx="3345180" cy="351155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2790190" y="4213860"/>
            <a:ext cx="5113020" cy="18053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健康管理。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2.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运动监测。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智能提醒。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4.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数据安全。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5.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个性化。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3" name="组合 52"/>
          <p:cNvGrpSpPr/>
          <p:nvPr>
            <p:custDataLst>
              <p:tags r:id="rId16"/>
            </p:custDataLst>
          </p:nvPr>
        </p:nvGrpSpPr>
        <p:grpSpPr>
          <a:xfrm rot="720000">
            <a:off x="8003741" y="4076294"/>
            <a:ext cx="2871964" cy="2498771"/>
            <a:chOff x="2149" y="3007"/>
            <a:chExt cx="14878" cy="12948"/>
          </a:xfrm>
        </p:grpSpPr>
        <p:sp>
          <p:nvSpPr>
            <p:cNvPr id="54" name="Freeform 5"/>
            <p:cNvSpPr/>
            <p:nvPr>
              <p:custDataLst>
                <p:tags r:id="rId17"/>
              </p:custDataLst>
            </p:nvPr>
          </p:nvSpPr>
          <p:spPr bwMode="auto">
            <a:xfrm>
              <a:off x="2149" y="3007"/>
              <a:ext cx="14879" cy="12949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41300" dist="127000" dir="2700000" algn="t" rotWithShape="0">
                <a:prstClr val="black">
                  <a:alpha val="18000"/>
                </a:prstClr>
              </a:outerShdw>
            </a:effectLst>
          </p:spPr>
          <p:txBody>
            <a:bodyPr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255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pic>
          <p:nvPicPr>
            <p:cNvPr id="55" name="图片 54" descr="E:/设计素材图片2/odysseas-chloridis-ggV0zTL942I-unsplash.jpgodysseas-chloridis-ggV0zTL942I-unsplash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 cstate="email"/>
            <a:srcRect l="-13" t="6280" r="-13" b="6280"/>
            <a:stretch>
              <a:fillRect/>
            </a:stretch>
          </p:blipFill>
          <p:spPr>
            <a:xfrm>
              <a:off x="3060" y="3774"/>
              <a:ext cx="13058" cy="11418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316" h="4648">
                  <a:moveTo>
                    <a:pt x="1480" y="0"/>
                  </a:moveTo>
                  <a:cubicBezTo>
                    <a:pt x="3836" y="0"/>
                    <a:pt x="3836" y="0"/>
                    <a:pt x="3836" y="0"/>
                  </a:cubicBezTo>
                  <a:cubicBezTo>
                    <a:pt x="3934" y="0"/>
                    <a:pt x="4053" y="69"/>
                    <a:pt x="4102" y="154"/>
                  </a:cubicBezTo>
                  <a:cubicBezTo>
                    <a:pt x="5280" y="2172"/>
                    <a:pt x="5280" y="2172"/>
                    <a:pt x="5280" y="2172"/>
                  </a:cubicBezTo>
                  <a:cubicBezTo>
                    <a:pt x="5329" y="2257"/>
                    <a:pt x="5329" y="2395"/>
                    <a:pt x="5280" y="2480"/>
                  </a:cubicBezTo>
                  <a:cubicBezTo>
                    <a:pt x="4102" y="4494"/>
                    <a:pt x="4102" y="4494"/>
                    <a:pt x="4102" y="4494"/>
                  </a:cubicBezTo>
                  <a:cubicBezTo>
                    <a:pt x="4053" y="4579"/>
                    <a:pt x="3934" y="4648"/>
                    <a:pt x="3836" y="4648"/>
                  </a:cubicBezTo>
                  <a:lnTo>
                    <a:pt x="1480" y="4648"/>
                  </a:lnTo>
                  <a:cubicBezTo>
                    <a:pt x="1382" y="4648"/>
                    <a:pt x="1264" y="4579"/>
                    <a:pt x="1215" y="4494"/>
                  </a:cubicBezTo>
                  <a:cubicBezTo>
                    <a:pt x="37" y="2480"/>
                    <a:pt x="37" y="2480"/>
                    <a:pt x="37" y="2480"/>
                  </a:cubicBezTo>
                  <a:cubicBezTo>
                    <a:pt x="-12" y="2395"/>
                    <a:pt x="-12" y="2257"/>
                    <a:pt x="37" y="2172"/>
                  </a:cubicBezTo>
                  <a:cubicBezTo>
                    <a:pt x="1215" y="154"/>
                    <a:pt x="1215" y="154"/>
                    <a:pt x="1215" y="154"/>
                  </a:cubicBezTo>
                  <a:cubicBezTo>
                    <a:pt x="1264" y="69"/>
                    <a:pt x="1382" y="0"/>
                    <a:pt x="1480" y="0"/>
                  </a:cubicBezTo>
                  <a:close/>
                </a:path>
              </a:pathLst>
            </a:custGeom>
          </p:spPr>
        </p:pic>
      </p:grpSp>
      <p:pic>
        <p:nvPicPr>
          <p:cNvPr id="4" name="图片 3" descr="播放">
            <a:hlinkClick r:id="rId20" action="ppaction://hlinkfile"/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039100" y="1042670"/>
            <a:ext cx="798830" cy="7988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924925" y="1250315"/>
            <a:ext cx="1224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点击播放</a:t>
            </a:r>
            <a:endParaRPr lang="zh-CN" altLang="en-US"/>
          </a:p>
        </p:txBody>
      </p: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pic>
        <p:nvPicPr>
          <p:cNvPr id="4" name="https://docer-ks3.wpscdn.cn/picture/194665891/5f03c8c4b0b7b3822bab2757900d0c8b_612.jpg" descr="黑板或黑板纹理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3180" y="1466215"/>
            <a:ext cx="8039100" cy="451866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10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547235" y="1897380"/>
            <a:ext cx="42157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主题三</a:t>
            </a:r>
            <a:r>
              <a:rPr lang="en-US" altLang="zh-CN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人工智能耀未来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19650" y="2466975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任务二</a:t>
            </a:r>
            <a:r>
              <a:rPr lang="en-US" altLang="zh-CN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大数据助力智能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6590" y="3248025"/>
            <a:ext cx="47104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大数据的应用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99765" y="4083050"/>
            <a:ext cx="6052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人工智能应用背后的数据及其作用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99765" y="4918075"/>
            <a:ext cx="5411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机器学习和人工学习的异同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-635" y="2173605"/>
            <a:ext cx="12193270" cy="468439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455920" y="1142365"/>
            <a:ext cx="5476875" cy="1927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一踏入植物园，我们就被这片生机勃勃的植物世界所吸引。各类绿植郁郁葱葱，花卉争奇斗艳，让我们一起去认识它们吧！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4"/>
            </p:custDataLst>
          </p:nvPr>
        </p:nvGrpSpPr>
        <p:grpSpPr>
          <a:xfrm>
            <a:off x="1545590" y="2512060"/>
            <a:ext cx="3983355" cy="2372360"/>
            <a:chOff x="2421" y="3273"/>
            <a:chExt cx="8647" cy="4299"/>
          </a:xfrm>
        </p:grpSpPr>
        <p:sp>
          <p:nvSpPr>
            <p:cNvPr id="9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3011" y="3658"/>
              <a:ext cx="7897" cy="3494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课题中，大数据的</a:t>
              </a:r>
              <a:r>
                <a:rPr lang="en-US" altLang="zh-CN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“</a:t>
              </a:r>
              <a:r>
                <a:rPr lang="zh-CN" altLang="en-US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大</a:t>
              </a:r>
              <a:r>
                <a:rPr lang="en-US" altLang="zh-CN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”</a:t>
              </a:r>
              <a:r>
                <a:rPr lang="zh-CN" altLang="en-US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不仅指数量的庞大，还指它蕴含的价值巨大，有待人们去挖掘。</a:t>
              </a:r>
              <a:endParaRPr lang="zh-CN" altLang="en-US" sz="2800" b="1" kern="0" spc="-4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>
              <p:custDataLst>
                <p:tags r:id="rId16"/>
              </p:custDataLst>
            </p:nvPr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  <p:pic>
        <p:nvPicPr>
          <p:cNvPr id="4" name="图片 3" descr="小学壮壮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782175" y="3694430"/>
            <a:ext cx="2272030" cy="2561590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21"/>
            </p:custDataLst>
          </p:nvPr>
        </p:nvGrpSpPr>
        <p:grpSpPr>
          <a:xfrm>
            <a:off x="5673725" y="3635375"/>
            <a:ext cx="3983355" cy="2372360"/>
            <a:chOff x="8935" y="5725"/>
            <a:chExt cx="6273" cy="3736"/>
          </a:xfrm>
        </p:grpSpPr>
        <p:sp>
          <p:nvSpPr>
            <p:cNvPr id="13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9427" y="6195"/>
              <a:ext cx="5277" cy="27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800" b="1" kern="0" spc="-2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当前，人工智能是助力学习和辅助科学研究的重要技术手段。</a:t>
              </a:r>
              <a:endParaRPr lang="zh-CN" altLang="en-US" sz="2800" b="1" kern="0" spc="-2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5" name="云形标注 14"/>
            <p:cNvSpPr/>
            <p:nvPr>
              <p:custDataLst>
                <p:tags r:id="rId23"/>
              </p:custDataLst>
            </p:nvPr>
          </p:nvSpPr>
          <p:spPr>
            <a:xfrm rot="720000">
              <a:off x="8935" y="5725"/>
              <a:ext cx="6273" cy="3736"/>
            </a:xfrm>
            <a:prstGeom prst="cloudCallout">
              <a:avLst>
                <a:gd name="adj1" fmla="val 61858"/>
                <a:gd name="adj2" fmla="val 3618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形"/>
          <p:cNvSpPr txBox="1"/>
          <p:nvPr/>
        </p:nvSpPr>
        <p:spPr>
          <a:xfrm>
            <a:off x="1410335" y="3078480"/>
            <a:ext cx="6548755" cy="2814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我使用过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……</a:t>
            </a: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endParaRPr lang="en-US" alt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新奇与兴奋。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2.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便携与高效。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挑战与困惑。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4.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协作与分享。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5.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担心与不安。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  6.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启发与创新。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活动一：写一写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你曾使用过哪些人工智能应用？结合个人使用经历，写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一写人工智能应用的使用感受。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1585" y="552450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524635" y="564388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四分钟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pic>
        <p:nvPicPr>
          <p:cNvPr id="7" name="图片 6" descr="_cgi-bin_mmwebwx-bin_webwxgetmsgimg__&amp;MsgID=462025698284845924&amp;skey=@crypt_ca3c6609_953a351013f3083ea8702d734d5d170b&amp;mmweb_appid=wx_webfilehelper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58455" y="3135630"/>
            <a:ext cx="3240000" cy="32400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下面这些漂亮的花你都认识吗？请先根据你的经验写出花名，然后使用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拍照识花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应用软件验证，看看你都写对了吗？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pic>
        <p:nvPicPr>
          <p:cNvPr id="3" name="图片 2" descr="茉莉花_2025-02-03_10-53-3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4635" y="3039745"/>
            <a:ext cx="2520000" cy="2520000"/>
          </a:xfrm>
          <a:prstGeom prst="rect">
            <a:avLst/>
          </a:prstGeom>
        </p:spPr>
      </p:pic>
      <p:pic>
        <p:nvPicPr>
          <p:cNvPr id="7" name="图片 6" descr="朱槿花_cgi-bin_mmwebwx-bin_webwxgetmsgimg__&amp;MsgID=2347700788182161801&amp;skey=@crypt_ca3c6609_ce0b807909fad37d426470826ab5099c&amp;mmweb_appid=wx_webfilehelper_2025-02-03_10-59-1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847275" y="3039745"/>
            <a:ext cx="2519680" cy="2520000"/>
          </a:xfrm>
          <a:prstGeom prst="rect">
            <a:avLst/>
          </a:prstGeom>
        </p:spPr>
      </p:pic>
      <p:pic>
        <p:nvPicPr>
          <p:cNvPr id="8" name="图片 7" descr="荷花_cgi-bin_mmwebwx-bin_webwxgetmsgimg__&amp;MsgID=5224808299537043457&amp;skey=@crypt_ca3c6609_ce0b807909fad37d426470826ab5099c&amp;mmweb_appid=wx_webfilehelper_2025-02-03_10-59-4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169595" y="3039745"/>
            <a:ext cx="2519680" cy="2520000"/>
          </a:xfrm>
          <a:prstGeom prst="rect">
            <a:avLst/>
          </a:prstGeom>
        </p:spPr>
      </p:pic>
      <p:sp>
        <p:nvSpPr>
          <p:cNvPr id="19" name="图形"/>
          <p:cNvSpPr txBox="1"/>
          <p:nvPr>
            <p:custDataLst>
              <p:tags r:id="rId13"/>
            </p:custDataLst>
          </p:nvPr>
        </p:nvSpPr>
        <p:spPr>
          <a:xfrm>
            <a:off x="1524635" y="5553710"/>
            <a:ext cx="2520315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茉莉花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14"/>
            </p:custDataLst>
          </p:nvPr>
        </p:nvSpPr>
        <p:spPr>
          <a:xfrm>
            <a:off x="4846955" y="5553710"/>
            <a:ext cx="2520315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朱槿花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22" name="图形"/>
          <p:cNvSpPr txBox="1"/>
          <p:nvPr>
            <p:custDataLst>
              <p:tags r:id="rId15"/>
            </p:custDataLst>
          </p:nvPr>
        </p:nvSpPr>
        <p:spPr>
          <a:xfrm>
            <a:off x="8170545" y="5553710"/>
            <a:ext cx="2520315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荷花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19" grpId="1"/>
      <p:bldP spid="21" grpId="1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三角梅_cgi-bin_mmwebwx-bin_webwxgetmsgimg__&amp;MsgID=1472675228254157288&amp;skey=@crypt_ca3c6609_ce0b807909fad37d426470826ab5099c&amp;mmweb_appid=wx_webfilehelper_2025-02-03_11-04-0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70545" y="3033395"/>
            <a:ext cx="2520000" cy="2520000"/>
          </a:xfrm>
          <a:prstGeom prst="rect">
            <a:avLst/>
          </a:prstGeom>
        </p:spPr>
      </p:pic>
      <p:pic>
        <p:nvPicPr>
          <p:cNvPr id="6" name="图片 5" descr="紫薇花_cgi-bin_mmwebwx-bin_webwxgetmsgimg__&amp;MsgID=3995737328625439029&amp;skey=@crypt_ca3c6609_ce0b807909fad37d426470826ab5099c&amp;mmweb_appid=wx_webfilehelper_2025-02-03_10-52-4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47590" y="3039745"/>
            <a:ext cx="2520000" cy="2520000"/>
          </a:xfrm>
          <a:prstGeom prst="rect">
            <a:avLst/>
          </a:prstGeom>
        </p:spPr>
      </p:pic>
      <p:pic>
        <p:nvPicPr>
          <p:cNvPr id="5" name="图片 4" descr="月季花_cgi-bin_mmwebwx-bin_webwxgetmsgimg__&amp;MsgID=7247740930062073215&amp;skey=@crypt_ca3c6609_ce0b807909fad37d426470826ab5099c&amp;mmweb_appid=wx_webfilehelper_2025-02-03_10-59-2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524635" y="3039745"/>
            <a:ext cx="2520000" cy="2520000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9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0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下面这些漂亮的花你都认识吗？请先根据你的经验写出花名，然后使用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拍照识花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应用软件验证，看看你都写对了吗？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时间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0830" y="5924550"/>
            <a:ext cx="726440" cy="726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63880" y="6043930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七分钟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2" name="图片 1" descr="车辆信息查询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10335" y="1730375"/>
            <a:ext cx="560070" cy="560070"/>
          </a:xfrm>
          <a:prstGeom prst="rect">
            <a:avLst/>
          </a:prstGeom>
        </p:spPr>
      </p:pic>
      <p:sp>
        <p:nvSpPr>
          <p:cNvPr id="13" name="图形"/>
          <p:cNvSpPr txBox="1"/>
          <p:nvPr>
            <p:custDataLst>
              <p:tags r:id="rId14"/>
            </p:custDataLst>
          </p:nvPr>
        </p:nvSpPr>
        <p:spPr>
          <a:xfrm>
            <a:off x="1524635" y="5553710"/>
            <a:ext cx="2520315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月季花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5" name="图形"/>
          <p:cNvSpPr txBox="1"/>
          <p:nvPr>
            <p:custDataLst>
              <p:tags r:id="rId15"/>
            </p:custDataLst>
          </p:nvPr>
        </p:nvSpPr>
        <p:spPr>
          <a:xfrm>
            <a:off x="4846955" y="5553710"/>
            <a:ext cx="2520315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紫薇花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16"/>
            </p:custDataLst>
          </p:nvPr>
        </p:nvSpPr>
        <p:spPr>
          <a:xfrm>
            <a:off x="8170545" y="5553710"/>
            <a:ext cx="2520315" cy="467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algn="ctr" fontAlgn="auto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三角梅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8" grpId="0"/>
      <p:bldP spid="13" grpId="1"/>
      <p:bldP spid="15" grpId="1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图形"/>
          <p:cNvGrpSpPr/>
          <p:nvPr/>
        </p:nvGrpSpPr>
        <p:grpSpPr>
          <a:xfrm>
            <a:off x="1410335" y="498475"/>
            <a:ext cx="365400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2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知识卡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5" name="https://img8.file.cache.docer.com/storage/1681193943001330700/3672c8ad64f4c3b1e9b70b247528c259.png" descr="学士帽博士帽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65" y="398780"/>
            <a:ext cx="746760" cy="74676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33450" y="1744345"/>
            <a:ext cx="10160000" cy="4088130"/>
            <a:chOff x="1470" y="2747"/>
            <a:chExt cx="16000" cy="6438"/>
          </a:xfrm>
        </p:grpSpPr>
        <p:grpSp>
          <p:nvGrpSpPr>
            <p:cNvPr id="3" name="组合 2"/>
            <p:cNvGrpSpPr/>
            <p:nvPr/>
          </p:nvGrpSpPr>
          <p:grpSpPr>
            <a:xfrm>
              <a:off x="1578" y="2747"/>
              <a:ext cx="15892" cy="5690"/>
              <a:chOff x="1578" y="2747"/>
              <a:chExt cx="15892" cy="5690"/>
            </a:xfrm>
          </p:grpSpPr>
          <p:grpSp>
            <p:nvGrpSpPr>
              <p:cNvPr id="78" name="组合 77"/>
              <p:cNvGrpSpPr/>
              <p:nvPr>
                <p:custDataLst>
                  <p:tags r:id="rId4"/>
                </p:custDataLst>
              </p:nvPr>
            </p:nvGrpSpPr>
            <p:grpSpPr>
              <a:xfrm rot="0">
                <a:off x="1578" y="2747"/>
                <a:ext cx="15892" cy="5690"/>
                <a:chOff x="3716" y="2184"/>
                <a:chExt cx="11736" cy="14867"/>
              </a:xfrm>
            </p:grpSpPr>
            <p:pic>
              <p:nvPicPr>
                <p:cNvPr id="79" name="图片 78" descr="F:/设计图片素材5/willian-justen-de-vasconcellos-ZB33AVwsA7I-unsplash.jpgwillian-justen-de-vasconcellos-ZB33AVwsA7I-unsplash"/>
                <p:cNvPicPr>
                  <a:picLocks noChangeAspect="1"/>
                </p:cNvPicPr>
                <p:nvPr>
                  <p:custDataLst>
                    <p:tags r:id="rId5"/>
                  </p:custDataLst>
                </p:nvPr>
              </p:nvPicPr>
              <p:blipFill>
                <a:blip r:embed="rId6" cstate="email"/>
                <a:srcRect l="38127" t="-3" r="38127" b="-3"/>
                <a:stretch>
                  <a:fillRect/>
                </a:stretch>
              </p:blipFill>
              <p:spPr>
                <a:xfrm>
                  <a:off x="4180" y="2584"/>
                  <a:ext cx="10961" cy="14175"/>
                </a:xfrm>
                <a:custGeom>
                  <a:avLst/>
                  <a:gdLst/>
                  <a:ahLst/>
                  <a:cxnLst>
                    <a:cxn ang="3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111" h="14369">
                      <a:moveTo>
                        <a:pt x="0" y="0"/>
                      </a:moveTo>
                      <a:lnTo>
                        <a:pt x="11111" y="0"/>
                      </a:lnTo>
                      <a:lnTo>
                        <a:pt x="11111" y="14369"/>
                      </a:lnTo>
                      <a:lnTo>
                        <a:pt x="0" y="143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</p:pic>
            <p:sp>
              <p:nvSpPr>
                <p:cNvPr id="80" name="任意多边形 79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11402" y="13371"/>
                  <a:ext cx="4050" cy="3680"/>
                </a:xfrm>
                <a:custGeom>
                  <a:avLst/>
                  <a:gdLst>
                    <a:gd name="connsiteX0" fmla="*/ 6418 w 6418"/>
                    <a:gd name="connsiteY0" fmla="*/ 0 h 11687"/>
                    <a:gd name="connsiteX1" fmla="*/ 6418 w 6418"/>
                    <a:gd name="connsiteY1" fmla="*/ 11687 h 11687"/>
                    <a:gd name="connsiteX2" fmla="*/ 0 w 6418"/>
                    <a:gd name="connsiteY2" fmla="*/ 11687 h 11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18" h="11687">
                      <a:moveTo>
                        <a:pt x="6418" y="0"/>
                      </a:moveTo>
                      <a:lnTo>
                        <a:pt x="6418" y="11687"/>
                      </a:lnTo>
                      <a:lnTo>
                        <a:pt x="0" y="11687"/>
                      </a:lnTo>
                    </a:path>
                  </a:pathLst>
                </a:custGeom>
                <a:noFill/>
                <a:ln w="53975">
                  <a:solidFill>
                    <a:schemeClr val="accent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81" name="任意多边形 80"/>
                <p:cNvSpPr/>
                <p:nvPr>
                  <p:custDataLst>
                    <p:tags r:id="rId8"/>
                  </p:custDataLst>
                </p:nvPr>
              </p:nvSpPr>
              <p:spPr>
                <a:xfrm flipH="1" flipV="1">
                  <a:off x="3716" y="2184"/>
                  <a:ext cx="5754" cy="9823"/>
                </a:xfrm>
                <a:custGeom>
                  <a:avLst/>
                  <a:gdLst>
                    <a:gd name="connsiteX0" fmla="*/ 6418 w 6418"/>
                    <a:gd name="connsiteY0" fmla="*/ 0 h 11687"/>
                    <a:gd name="connsiteX1" fmla="*/ 6418 w 6418"/>
                    <a:gd name="connsiteY1" fmla="*/ 11687 h 11687"/>
                    <a:gd name="connsiteX2" fmla="*/ 0 w 6418"/>
                    <a:gd name="connsiteY2" fmla="*/ 11687 h 116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18" h="11687">
                      <a:moveTo>
                        <a:pt x="6418" y="0"/>
                      </a:moveTo>
                      <a:lnTo>
                        <a:pt x="6418" y="11687"/>
                      </a:lnTo>
                      <a:lnTo>
                        <a:pt x="0" y="11687"/>
                      </a:lnTo>
                    </a:path>
                  </a:pathLst>
                </a:custGeom>
                <a:noFill/>
                <a:ln w="95250">
                  <a:solidFill>
                    <a:schemeClr val="accent1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lumMod val="75000"/>
                  </a:schemeClr>
                </a:lnRef>
                <a:fillRef idx="1">
                  <a:schemeClr val="accent1"/>
                </a:fillRef>
                <a:effectRef idx="0">
                  <a:srgbClr val="FFFFFF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" name="文本框 3"/>
              <p:cNvSpPr txBox="1"/>
              <p:nvPr/>
            </p:nvSpPr>
            <p:spPr>
              <a:xfrm>
                <a:off x="2602" y="3323"/>
                <a:ext cx="14043" cy="16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noAutofit/>
              </a:bodyPr>
              <a:p>
                <a:pPr indent="457200" algn="just" fontAlgn="auto">
                  <a:lnSpc>
                    <a:spcPts val="3700"/>
                  </a:lnSpc>
                </a:pPr>
                <a:r>
                  <a:rPr lang="en-US" altLang="zh-CN" sz="2800" b="1">
                    <a:latin typeface="楷体" panose="02010609060101010101" charset="-122"/>
                    <a:ea typeface="楷体" panose="02010609060101010101" charset="-122"/>
                  </a:rPr>
                  <a:t>  “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</a:rPr>
                  <a:t>拍照识花</a:t>
                </a:r>
                <a:r>
                  <a:rPr lang="en-US" altLang="zh-CN" sz="2800" b="1">
                    <a:latin typeface="楷体" panose="02010609060101010101" charset="-122"/>
                    <a:ea typeface="楷体" panose="02010609060101010101" charset="-122"/>
                  </a:rPr>
                  <a:t>”</a:t>
                </a:r>
                <a:r>
                  <a:rPr lang="zh-CN" altLang="en-US" sz="2800" b="1">
                    <a:latin typeface="楷体" panose="02010609060101010101" charset="-122"/>
                    <a:ea typeface="楷体" panose="02010609060101010101" charset="-122"/>
                  </a:rPr>
                  <a:t>应用软件依赖花朵图像库，各个应用软件所用的图像库可能不同。如中国科学院植物研究所应用软件，采用中国植物图像库，内含众多植物图片及对应名称。</a:t>
                </a:r>
                <a:endParaRPr lang="zh-CN" altLang="en-US" sz="28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2" name="https://img8.file.cache.docer.com/storage/1733200590693627900/c5a98dcdad516a5f02a127f582762ce2.png" descr="数字学习工具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470" y="7029"/>
              <a:ext cx="4123" cy="2156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>
            <p:custDataLst>
              <p:tags r:id="rId10"/>
            </p:custDataLst>
          </p:nvPr>
        </p:nvGrpSpPr>
        <p:grpSpPr>
          <a:xfrm>
            <a:off x="3991169" y="3757930"/>
            <a:ext cx="5473467" cy="2089785"/>
            <a:chOff x="1987" y="3397"/>
            <a:chExt cx="10849" cy="4299"/>
          </a:xfrm>
        </p:grpSpPr>
        <p:sp>
          <p:nvSpPr>
            <p:cNvPr id="9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2746" y="3994"/>
              <a:ext cx="9344" cy="315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en-US" altLang="zh-CN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“</a:t>
              </a:r>
              <a:r>
                <a:rPr lang="zh-CN" altLang="en-US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拍照识花</a:t>
              </a:r>
              <a:r>
                <a:rPr lang="en-US" altLang="zh-CN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”</a:t>
              </a:r>
              <a:r>
                <a:rPr lang="zh-CN" altLang="en-US" sz="2800" b="1" kern="0" spc="-400">
                  <a:solidFill>
                    <a:srgbClr val="FF0000"/>
                  </a:solidFill>
                  <a:uFillTx/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应用软件可太神奇了！它的背后究竟有哪些神秘的数据作为支撑呢？</a:t>
              </a:r>
              <a:endParaRPr lang="zh-CN" altLang="en-US" sz="2800" b="1" kern="0" spc="-4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>
              <p:custDataLst>
                <p:tags r:id="rId12"/>
              </p:custDataLst>
            </p:nvPr>
          </p:nvSpPr>
          <p:spPr>
            <a:xfrm>
              <a:off x="1987" y="3397"/>
              <a:ext cx="10849" cy="4299"/>
            </a:xfrm>
            <a:prstGeom prst="cloudCallout">
              <a:avLst>
                <a:gd name="adj1" fmla="val 65500"/>
                <a:gd name="adj2" fmla="val -7398"/>
              </a:avLst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2" name="图片 11" descr="小学壮壮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782175" y="3694430"/>
            <a:ext cx="2272030" cy="256159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05560" y="173482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小美借助中国植物图像库进行探究和学习，搜到了各类植物图片。请你也打开中国植物图像库网站，搜索你想要的植物图像。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69890" y="3509010"/>
            <a:ext cx="5101590" cy="25977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05560" y="173482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3315" y="1841500"/>
            <a:ext cx="10074910" cy="104076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探究和学习中国植物图像库。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图形"/>
          <p:cNvSpPr txBox="1"/>
          <p:nvPr/>
        </p:nvSpPr>
        <p:spPr>
          <a:xfrm>
            <a:off x="1365885" y="2574925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打开浏览器，进入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中国植物图像库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；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8" name="图片 7" descr="数字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401445" y="2597150"/>
            <a:ext cx="399415" cy="399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71140" y="3236595"/>
            <a:ext cx="5863590" cy="298577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65220" y="3994150"/>
            <a:ext cx="1676400" cy="53530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DIAGRAM_VIRTUALLY_FRAME" val="{&quot;height&quot;:234.8,&quot;left&quot;:120.05,&quot;top&quot;:239.35,&quot;width&quot;:721.75}"/>
</p:tagLst>
</file>

<file path=ppt/tags/tag106.xml><?xml version="1.0" encoding="utf-8"?>
<p:tagLst xmlns:p="http://schemas.openxmlformats.org/presentationml/2006/main">
  <p:tag name="KSO_WM_DIAGRAM_VIRTUALLY_FRAME" val="{&quot;height&quot;:234.8,&quot;left&quot;:120.05,&quot;top&quot;:239.35,&quot;width&quot;:721.75}"/>
</p:tagLst>
</file>

<file path=ppt/tags/tag107.xml><?xml version="1.0" encoding="utf-8"?>
<p:tagLst xmlns:p="http://schemas.openxmlformats.org/presentationml/2006/main">
  <p:tag name="KSO_WM_DIAGRAM_VIRTUALLY_FRAME" val="{&quot;height&quot;:234.8,&quot;left&quot;:120.05,&quot;top&quot;:239.35,&quot;width&quot;:721.75}"/>
</p:tagLst>
</file>

<file path=ppt/tags/tag108.xml><?xml version="1.0" encoding="utf-8"?>
<p:tagLst xmlns:p="http://schemas.openxmlformats.org/presentationml/2006/main">
  <p:tag name="KSO_WM_DIAGRAM_VIRTUALLY_FRAME" val="{&quot;height&quot;:234.8,&quot;left&quot;:120.05,&quot;top&quot;:239.35,&quot;width&quot;:721.75}"/>
</p:tagLst>
</file>

<file path=ppt/tags/tag109.xml><?xml version="1.0" encoding="utf-8"?>
<p:tagLst xmlns:p="http://schemas.openxmlformats.org/presentationml/2006/main">
  <p:tag name="KSO_WM_DIAGRAM_VIRTUALLY_FRAME" val="{&quot;height&quot;:234.8,&quot;left&quot;:120.05,&quot;top&quot;:239.35,&quot;width&quot;:721.75}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DIAGRAM_VIRTUALLY_FRAME" val="{&quot;height&quot;:234.8,&quot;left&quot;:120.05,&quot;top&quot;:239.35,&quot;width&quot;:721.75}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13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14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19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UNIT_PIC_EFFECT" val="1"/>
</p:tagLst>
</file>

<file path=ppt/tags/tag125.xml><?xml version="1.0" encoding="utf-8"?>
<p:tagLst xmlns:p="http://schemas.openxmlformats.org/presentationml/2006/main">
  <p:tag name="KSO_WM_UNIT_VALUE" val="2498*193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5077_1*d*1"/>
  <p:tag name="KSO_WM_TEMPLATE_CATEGORY" val="custom"/>
  <p:tag name="KSO_WM_TEMPLATE_INDEX" val="20235077"/>
  <p:tag name="KSO_WM_UNIT_LAYERLEVEL" val="1"/>
  <p:tag name="KSO_WM_TAG_VERSION" val="3.0"/>
  <p:tag name="KSO_WM_BEAUTIFY_FLAG" val="#wm#"/>
  <p:tag name="KSO_WM_UNIT_PIC_EFFECT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5077_1*i*1"/>
  <p:tag name="KSO_WM_TEMPLATE_CATEGORY" val="custom"/>
  <p:tag name="KSO_WM_TEMPLATE_INDEX" val="20235077"/>
  <p:tag name="KSO_WM_UNIT_LAYERLEVEL" val="1"/>
  <p:tag name="KSO_WM_TAG_VERSION" val="3.0"/>
  <p:tag name="KSO_WM_BEAUTIFY_FLAG" val="#wm#"/>
  <p:tag name="KSO_WM_UNIT_PIC_EFFECT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35077_1*i*2"/>
  <p:tag name="KSO_WM_TEMPLATE_CATEGORY" val="custom"/>
  <p:tag name="KSO_WM_TEMPLATE_INDEX" val="20235077"/>
  <p:tag name="KSO_WM_UNIT_LAYERLEVEL" val="1"/>
  <p:tag name="KSO_WM_TAG_VERSION" val="3.0"/>
  <p:tag name="KSO_WM_BEAUTIFY_FLAG" val="#wm#"/>
  <p:tag name="KSO_WM_UNIT_PIC_EFFECT" val="1"/>
</p:tagLst>
</file>

<file path=ppt/tags/tag128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129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88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89.xml><?xml version="1.0" encoding="utf-8"?>
<p:tagLst xmlns:p="http://schemas.openxmlformats.org/presentationml/2006/main">
  <p:tag name="KSO_WM_DIAGRAM_VIRTUALLY_FRAME" val="{&quot;height&quot;:235.3,&quot;left&quot;:120.05,&quot;top&quot;:238.85,&quot;width&quot;:721.75}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KSO_WM_BEAUTIFY_FLAG" val=""/>
</p:tagLst>
</file>

<file path=ppt/tags/tag193.xml><?xml version="1.0" encoding="utf-8"?>
<p:tagLst xmlns:p="http://schemas.openxmlformats.org/presentationml/2006/main">
  <p:tag name="KSO_WM_BEAUTIFY_FLAG" val="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5.xml><?xml version="1.0" encoding="utf-8"?>
<p:tagLst xmlns:p="http://schemas.openxmlformats.org/presentationml/2006/main">
  <p:tag name="KSO_WM_BEAUTIFY_FLAG" val=""/>
</p:tagLst>
</file>

<file path=ppt/tags/tag196.xml><?xml version="1.0" encoding="utf-8"?>
<p:tagLst xmlns:p="http://schemas.openxmlformats.org/presentationml/2006/main">
  <p:tag name="KSO_WM_BEAUTIFY_FLAG" val=""/>
</p:tagLst>
</file>

<file path=ppt/tags/tag197.xml><?xml version="1.0" encoding="utf-8"?>
<p:tagLst xmlns:p="http://schemas.openxmlformats.org/presentationml/2006/main">
  <p:tag name="KSO_WM_BEAUTIFY_FLAG" val="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BEAUTIFY_FLAG" val=""/>
</p:tagLst>
</file>

<file path=ppt/tags/tag201.xml><?xml version="1.0" encoding="utf-8"?>
<p:tagLst xmlns:p="http://schemas.openxmlformats.org/presentationml/2006/main">
  <p:tag name="KSO_WM_BEAUTIFY_FLAG" val=""/>
</p:tagLst>
</file>

<file path=ppt/tags/tag202.xml><?xml version="1.0" encoding="utf-8"?>
<p:tagLst xmlns:p="http://schemas.openxmlformats.org/presentationml/2006/main">
  <p:tag name="KSO_WM_UNIT_PIC_EFFECT" val="1"/>
</p:tagLst>
</file>

<file path=ppt/tags/tag20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38559_1*i*1"/>
  <p:tag name="KSO_WM_TEMPLATE_CATEGORY" val="custom"/>
  <p:tag name="KSO_WM_TEMPLATE_INDEX" val="20238559"/>
  <p:tag name="KSO_WM_UNIT_LAYERLEVEL" val="1"/>
  <p:tag name="KSO_WM_TAG_VERSION" val="3.0"/>
  <p:tag name="KSO_WM_UNIT_PIC_EFFECT" val="1"/>
</p:tagLst>
</file>

<file path=ppt/tags/tag204.xml><?xml version="1.0" encoding="utf-8"?>
<p:tagLst xmlns:p="http://schemas.openxmlformats.org/presentationml/2006/main">
  <p:tag name="KSO_WM_BEAUTIFY_FLAG" val="#wm#"/>
  <p:tag name="KSO_WM_UNIT_VALUE" val="2012*230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8559_1*d*1"/>
  <p:tag name="KSO_WM_TEMPLATE_CATEGORY" val="custom"/>
  <p:tag name="KSO_WM_TEMPLATE_INDEX" val="20238559"/>
  <p:tag name="KSO_WM_UNIT_LAYERLEVEL" val="1"/>
  <p:tag name="KSO_WM_TAG_VERSION" val="3.0"/>
  <p:tag name="KSO_WM_UNIT_PIC_EFFECT" val="1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.xml><?xml version="1.0" encoding="utf-8"?>
<p:tagLst xmlns:p="http://schemas.openxmlformats.org/presentationml/2006/main">
  <p:tag name="KSO_WM_BEAUTIFY_FLAG" val=""/>
</p:tagLst>
</file>

<file path=ppt/tags/tag207.xml><?xml version="1.0" encoding="utf-8"?>
<p:tagLst xmlns:p="http://schemas.openxmlformats.org/presentationml/2006/main">
  <p:tag name="KSO_WM_BEAUTIFY_FLAG" val=""/>
</p:tagLst>
</file>

<file path=ppt/tags/tag208.xml><?xml version="1.0" encoding="utf-8"?>
<p:tagLst xmlns:p="http://schemas.openxmlformats.org/presentationml/2006/main">
  <p:tag name="KSO_WM_BEAUTIFY_FLAG" val=""/>
</p:tagLst>
</file>

<file path=ppt/tags/tag209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BEAUTIFY_FLAG" val=""/>
</p:tagLst>
</file>

<file path=ppt/tags/tag212.xml><?xml version="1.0" encoding="utf-8"?>
<p:tagLst xmlns:p="http://schemas.openxmlformats.org/presentationml/2006/main">
  <p:tag name="KSO_WM_BEAUTIFY_FLAG" val=""/>
</p:tagLst>
</file>

<file path=ppt/tags/tag213.xml><?xml version="1.0" encoding="utf-8"?>
<p:tagLst xmlns:p="http://schemas.openxmlformats.org/presentationml/2006/main">
  <p:tag name="KSO_WM_BEAUTIFY_FLAG" val="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"/>
</p:tagLst>
</file>

<file path=ppt/tags/tag217.xml><?xml version="1.0" encoding="utf-8"?>
<p:tagLst xmlns:p="http://schemas.openxmlformats.org/presentationml/2006/main">
  <p:tag name="KSO_WM_BEAUTIFY_FLAG" val=""/>
</p:tagLst>
</file>

<file path=ppt/tags/tag218.xml><?xml version="1.0" encoding="utf-8"?>
<p:tagLst xmlns:p="http://schemas.openxmlformats.org/presentationml/2006/main">
  <p:tag name="KSO_WM_BEAUTIFY_FLAG" val="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KSO_WM_BEAUTIFY_FLAG" val=""/>
</p:tagLst>
</file>

<file path=ppt/tags/tag2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2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mMzOGY4MzJiMzVjM2QzNDcwMmIxYTcwY2UzMzRjNDUifQ==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2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3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4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5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6.xml><?xml version="1.0" encoding="utf-8"?>
<p:tagLst xmlns:p="http://schemas.openxmlformats.org/presentationml/2006/main">
  <p:tag name="KSO_WM_DIAGRAM_VIRTUALLY_FRAME" val="{&quot;height&quot;:305.8147368210326,&quot;left&quot;:121.7,&quot;top&quot;:197.8,&quot;width&quot;:654.6919494074577}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1590</Words>
  <Application>WPS 演示</Application>
  <PresentationFormat>自定义</PresentationFormat>
  <Paragraphs>247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Calibri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415</cp:revision>
  <dcterms:created xsi:type="dcterms:W3CDTF">2019-06-19T02:08:00Z</dcterms:created>
  <dcterms:modified xsi:type="dcterms:W3CDTF">2025-11-24T09:58:40Z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3638F448628B49D7B744CB92B35B19DD_12</vt:lpwstr>
  </property>
</Properties>
</file>