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7.svg" ContentType="image/svg+xml"/>
  <Override PartName="/ppt/media/image28.svg" ContentType="image/svg+xml"/>
  <Override PartName="/ppt/media/image32.svg" ContentType="image/svg+xml"/>
  <Override PartName="/ppt/media/image36.svg" ContentType="image/svg+xml"/>
  <Override PartName="/ppt/media/image38.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9"/>
  </p:notesMasterIdLst>
  <p:handoutMasterIdLst>
    <p:handoutMasterId r:id="rId20"/>
  </p:handoutMasterIdLst>
  <p:sldIdLst>
    <p:sldId id="569" r:id="rId4"/>
    <p:sldId id="551" r:id="rId5"/>
    <p:sldId id="519" r:id="rId6"/>
    <p:sldId id="520" r:id="rId7"/>
    <p:sldId id="455" r:id="rId8"/>
    <p:sldId id="521" r:id="rId9"/>
    <p:sldId id="609" r:id="rId10"/>
    <p:sldId id="610" r:id="rId11"/>
    <p:sldId id="589" r:id="rId12"/>
    <p:sldId id="611" r:id="rId13"/>
    <p:sldId id="524" r:id="rId14"/>
    <p:sldId id="612" r:id="rId15"/>
    <p:sldId id="489" r:id="rId16"/>
    <p:sldId id="486" r:id="rId17"/>
    <p:sldId id="416" r:id="rId18"/>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8" userDrawn="1">
          <p15:clr>
            <a:srgbClr val="A4A3A4"/>
          </p15:clr>
        </p15:guide>
        <p15:guide id="2" pos="39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2B9FE"/>
    <a:srgbClr val="F6CB39"/>
    <a:srgbClr val="F2C538"/>
    <a:srgbClr val="FFFFFF"/>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5A7938-0B24-4288-8AAB-D7861064ECDD}" styleName="补充样式11">
    <a:wholeTbl>
      <a:tcTxStyle>
        <a:fontRef idx="none">
          <a:srgbClr val="08090C"/>
        </a:fontRef>
      </a:tcTxStyle>
      <a:tcStyle>
        <a:tcBdr>
          <a:left>
            <a:ln>
              <a:noFill/>
            </a:ln>
          </a:left>
          <a:right>
            <a:ln>
              <a:noFill/>
            </a:ln>
          </a:right>
          <a:top>
            <a:ln w="12700" cmpd="sng">
              <a:solidFill>
                <a:schemeClr val="accent3"/>
              </a:solidFill>
            </a:ln>
          </a:top>
          <a:bottom>
            <a:ln w="12700" cmpd="sng">
              <a:solidFill>
                <a:schemeClr val="accent3"/>
              </a:solidFill>
            </a:ln>
          </a:bottom>
          <a:insideH>
            <a:ln w="12700" cmpd="sng">
              <a:solidFill>
                <a:srgbClr val="FFFFFF"/>
              </a:solidFill>
            </a:ln>
          </a:insideH>
          <a:insideV>
            <a:ln w="12700" cmpd="sng">
              <a:solidFill>
                <a:srgbClr val="FFFFFF"/>
              </a:solidFill>
            </a:ln>
          </a:insideV>
        </a:tcBdr>
        <a:fill>
          <a:solidFill>
            <a:schemeClr val="accent3">
              <a:lumMod val="10000"/>
              <a:lumOff val="90000"/>
            </a:schemeClr>
          </a:solidFill>
        </a:fill>
      </a:tcStyle>
    </a:wholeTbl>
    <a:band2H>
      <a:tcStyle>
        <a:tcBdr/>
        <a:fill>
          <a:solidFill>
            <a:schemeClr val="accent3">
              <a:lumMod val="20002"/>
              <a:lumOff val="79998"/>
            </a:schemeClr>
          </a:solidFill>
        </a:fill>
      </a:tcStyle>
    </a:band2H>
    <a:band1V>
      <a:tcStyle>
        <a:tcBdr>
          <a:left>
            <a:ln>
              <a:noFill/>
            </a:ln>
          </a:left>
          <a:right>
            <a:ln>
              <a:noFill/>
            </a:ln>
          </a:right>
          <a:top>
            <a:ln w="12700" cmpd="sng">
              <a:solidFill>
                <a:schemeClr val="accent3"/>
              </a:solidFill>
            </a:ln>
          </a:top>
          <a:bottom>
            <a:ln w="12700" cmpd="sng">
              <a:solidFill>
                <a:schemeClr val="accent3"/>
              </a:solidFill>
            </a:ln>
          </a:bottom>
          <a:insideH>
            <a:ln w="12700" cmpd="sng">
              <a:solidFill>
                <a:srgbClr val="FFFFFF"/>
              </a:solidFill>
            </a:ln>
          </a:insideH>
          <a:insideV>
            <a:ln>
              <a:noFill/>
            </a:ln>
          </a:insideV>
        </a:tcBdr>
        <a:fill>
          <a:solidFill>
            <a:schemeClr val="accent3">
              <a:lumMod val="20000"/>
              <a:lumOff val="80000"/>
            </a:schemeClr>
          </a:solidFill>
        </a:fill>
      </a:tcStyle>
    </a:band1V>
    <a:band2V>
      <a:tcStyle>
        <a:tcBdr>
          <a:left>
            <a:ln w="12700" cmpd="sng">
              <a:solidFill>
                <a:srgbClr val="FFFFFF"/>
              </a:solidFill>
            </a:ln>
          </a:left>
          <a:right>
            <a:ln w="12700" cmpd="sng">
              <a:solidFill>
                <a:srgbClr val="FFFFFF"/>
              </a:solidFill>
            </a:ln>
          </a:right>
          <a:top>
            <a:ln w="12700" cmpd="sng">
              <a:solidFill>
                <a:schemeClr val="accent3"/>
              </a:solidFill>
            </a:ln>
          </a:top>
          <a:bottom>
            <a:ln w="12700" cmpd="sng">
              <a:solidFill>
                <a:schemeClr val="accent3"/>
              </a:solidFill>
            </a:ln>
          </a:bottom>
          <a:insideH>
            <a:ln w="12700" cmpd="sng">
              <a:solidFill>
                <a:srgbClr val="FFFFFF"/>
              </a:solidFill>
            </a:ln>
          </a:insideH>
          <a:insideV>
            <a:ln>
              <a:noFill/>
            </a:ln>
          </a:insideV>
        </a:tcBdr>
      </a:tcStyle>
    </a:band2V>
    <a:lastCol>
      <a:tcTxStyle b="on">
        <a:fontRef idx="none">
          <a:srgbClr val="08090C"/>
        </a:fontRef>
      </a:tcTxStyle>
      <a:tcStyle>
        <a:tcBdr>
          <a:left>
            <a:ln w="12700" cmpd="sng">
              <a:solidFill>
                <a:srgbClr val="FFFFFF"/>
              </a:solidFill>
            </a:ln>
          </a:left>
          <a:right>
            <a:ln>
              <a:noFill/>
            </a:ln>
          </a:right>
          <a:top>
            <a:ln w="12700" cmpd="sng">
              <a:solidFill>
                <a:schemeClr val="accent3"/>
              </a:solidFill>
            </a:ln>
          </a:top>
          <a:bottom>
            <a:ln w="12700" cmpd="sng">
              <a:solidFill>
                <a:schemeClr val="accent3"/>
              </a:solidFill>
            </a:ln>
          </a:bottom>
          <a:insideH>
            <a:ln w="12700" cmpd="sng">
              <a:solidFill>
                <a:srgbClr val="FFFFFF"/>
              </a:solidFill>
            </a:ln>
          </a:insideH>
          <a:insideV>
            <a:ln>
              <a:noFill/>
            </a:ln>
          </a:insideV>
        </a:tcBdr>
        <a:fill>
          <a:solidFill>
            <a:schemeClr val="accent3">
              <a:lumMod val="20002"/>
              <a:lumOff val="79998"/>
            </a:schemeClr>
          </a:solidFill>
        </a:fill>
      </a:tcStyle>
    </a:lastCol>
    <a:firstCol>
      <a:tcTxStyle b="on">
        <a:fontRef idx="none">
          <a:srgbClr val="08090C"/>
        </a:fontRef>
      </a:tcTxStyle>
      <a:tcStyle>
        <a:tcBdr>
          <a:left>
            <a:ln>
              <a:noFill/>
            </a:ln>
          </a:left>
          <a:right>
            <a:ln w="12700" cmpd="sng">
              <a:solidFill>
                <a:srgbClr val="FFFFFF"/>
              </a:solidFill>
            </a:ln>
          </a:right>
          <a:top>
            <a:ln w="12700" cmpd="sng">
              <a:solidFill>
                <a:schemeClr val="accent3"/>
              </a:solidFill>
            </a:ln>
          </a:top>
          <a:bottom>
            <a:ln w="12700" cmpd="sng">
              <a:solidFill>
                <a:schemeClr val="accent3"/>
              </a:solidFill>
            </a:ln>
          </a:bottom>
          <a:insideH>
            <a:ln w="12700" cmpd="sng">
              <a:solidFill>
                <a:srgbClr val="FFFFFF"/>
              </a:solidFill>
            </a:ln>
          </a:insideH>
          <a:insideV>
            <a:ln>
              <a:noFill/>
            </a:ln>
          </a:insideV>
        </a:tcBdr>
        <a:fill>
          <a:solidFill>
            <a:schemeClr val="accent3">
              <a:lumMod val="20002"/>
              <a:lumOff val="79998"/>
            </a:schemeClr>
          </a:solidFill>
        </a:fill>
      </a:tcStyle>
    </a:firstCol>
    <a:lastRow>
      <a:tcTxStyle b="on">
        <a:fontRef idx="none">
          <a:srgbClr val="FFFFFF"/>
        </a:fontRef>
      </a:tcTxStyle>
      <a:tcStyle>
        <a:tcBdr>
          <a:left>
            <a:ln>
              <a:noFill/>
            </a:ln>
          </a:left>
          <a:right>
            <a:ln>
              <a:noFill/>
            </a:ln>
          </a:right>
          <a:top>
            <a:ln w="19050" cmpd="sng">
              <a:solidFill>
                <a:schemeClr val="bg1"/>
              </a:solidFill>
            </a:ln>
          </a:top>
          <a:bottom>
            <a:ln>
              <a:noFill/>
            </a:ln>
          </a:bottom>
          <a:insideH>
            <a:ln>
              <a:noFill/>
            </a:ln>
          </a:insideH>
          <a:insideV>
            <a:ln>
              <a:noFill/>
            </a:ln>
          </a:insideV>
        </a:tcBdr>
        <a:fill>
          <a:solidFill>
            <a:schemeClr val="accent3"/>
          </a:solidFill>
        </a:fill>
      </a:tcStyle>
    </a:lastRow>
    <a:firstRow>
      <a:tcTxStyle b="on">
        <a:fontRef idx="none">
          <a:srgbClr val="FFFFFF"/>
        </a:fontRef>
      </a:tcTxStyle>
      <a:tcStyle>
        <a:tcBdr>
          <a:left>
            <a:ln>
              <a:noFill/>
            </a:ln>
          </a:left>
          <a:right>
            <a:ln>
              <a:noFill/>
            </a:ln>
          </a:right>
          <a:top>
            <a:ln>
              <a:noFill/>
            </a:ln>
          </a:top>
          <a:bottom>
            <a:ln>
              <a:noFill/>
            </a:ln>
          </a:bottom>
          <a:insideH>
            <a:ln w="12700" cmpd="sng">
              <a:solidFill>
                <a:srgbClr val="FFFFFF"/>
              </a:solidFill>
            </a:ln>
          </a:insideH>
          <a:insideV>
            <a:ln w="12700" cmpd="sng">
              <a:solidFill>
                <a:srgbClr val="FFFFFF"/>
              </a:solid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85" d="100"/>
          <a:sy n="85" d="100"/>
        </p:scale>
        <p:origin x="58" y="365"/>
      </p:cViewPr>
      <p:guideLst>
        <p:guide orient="horz" pos="2318"/>
        <p:guide pos="397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80.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image" Target="../media/image3.png"/><Relationship Id="rId5" Type="http://schemas.openxmlformats.org/officeDocument/2006/relationships/tags" Target="../tags/tag136.xml"/><Relationship Id="rId4" Type="http://schemas.openxmlformats.org/officeDocument/2006/relationships/image" Target="../media/image7.png"/><Relationship Id="rId3" Type="http://schemas.openxmlformats.org/officeDocument/2006/relationships/tags" Target="../tags/tag135.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image" Target="../media/image29.jpeg"/><Relationship Id="rId11" Type="http://schemas.openxmlformats.org/officeDocument/2006/relationships/image" Target="../media/image28.svg"/><Relationship Id="rId10" Type="http://schemas.openxmlformats.org/officeDocument/2006/relationships/image" Target="../media/image27.png"/><Relationship Id="rId1" Type="http://schemas.openxmlformats.org/officeDocument/2006/relationships/tags" Target="../tags/tag134.xml"/></Relationships>
</file>

<file path=ppt/slides/_rels/slide11.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image" Target="../media/image3.png"/><Relationship Id="rId5" Type="http://schemas.openxmlformats.org/officeDocument/2006/relationships/tags" Target="../tags/tag144.xml"/><Relationship Id="rId4" Type="http://schemas.openxmlformats.org/officeDocument/2006/relationships/image" Target="../media/image7.png"/><Relationship Id="rId3" Type="http://schemas.openxmlformats.org/officeDocument/2006/relationships/tags" Target="../tags/tag143.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49.xml"/><Relationship Id="rId16" Type="http://schemas.openxmlformats.org/officeDocument/2006/relationships/tags" Target="../tags/tag148.xml"/><Relationship Id="rId15" Type="http://schemas.openxmlformats.org/officeDocument/2006/relationships/tags" Target="../tags/tag147.xml"/><Relationship Id="rId14" Type="http://schemas.openxmlformats.org/officeDocument/2006/relationships/image" Target="../media/image17.svg"/><Relationship Id="rId13" Type="http://schemas.openxmlformats.org/officeDocument/2006/relationships/image" Target="../media/image16.png"/><Relationship Id="rId12" Type="http://schemas.openxmlformats.org/officeDocument/2006/relationships/image" Target="../media/image32.svg"/><Relationship Id="rId11" Type="http://schemas.openxmlformats.org/officeDocument/2006/relationships/image" Target="../media/image31.png"/><Relationship Id="rId10" Type="http://schemas.openxmlformats.org/officeDocument/2006/relationships/image" Target="../media/image30.jpeg"/><Relationship Id="rId1" Type="http://schemas.openxmlformats.org/officeDocument/2006/relationships/tags" Target="../tags/tag142.xml"/></Relationships>
</file>

<file path=ppt/slides/_rels/slide12.xml.rels><?xml version="1.0" encoding="UTF-8" standalone="yes"?>
<Relationships xmlns="http://schemas.openxmlformats.org/package/2006/relationships"><Relationship Id="rId9" Type="http://schemas.openxmlformats.org/officeDocument/2006/relationships/tags" Target="../tags/tag154.xml"/><Relationship Id="rId8" Type="http://schemas.openxmlformats.org/officeDocument/2006/relationships/tags" Target="../tags/tag153.xml"/><Relationship Id="rId7" Type="http://schemas.openxmlformats.org/officeDocument/2006/relationships/image" Target="../media/image3.png"/><Relationship Id="rId6" Type="http://schemas.openxmlformats.org/officeDocument/2006/relationships/tags" Target="../tags/tag152.xml"/><Relationship Id="rId5" Type="http://schemas.openxmlformats.org/officeDocument/2006/relationships/image" Target="../media/image7.png"/><Relationship Id="rId4" Type="http://schemas.openxmlformats.org/officeDocument/2006/relationships/tags" Target="../tags/tag151.xml"/><Relationship Id="rId3" Type="http://schemas.openxmlformats.org/officeDocument/2006/relationships/image" Target="../media/image33.png"/><Relationship Id="rId20" Type="http://schemas.openxmlformats.org/officeDocument/2006/relationships/slideLayout" Target="../slideLayouts/slideLayout1.xml"/><Relationship Id="rId2" Type="http://schemas.openxmlformats.org/officeDocument/2006/relationships/image" Target="../media/image1.png"/><Relationship Id="rId19" Type="http://schemas.openxmlformats.org/officeDocument/2006/relationships/tags" Target="../tags/tag157.xml"/><Relationship Id="rId18" Type="http://schemas.openxmlformats.org/officeDocument/2006/relationships/tags" Target="../tags/tag156.xml"/><Relationship Id="rId17" Type="http://schemas.openxmlformats.org/officeDocument/2006/relationships/tags" Target="../tags/tag155.xml"/><Relationship Id="rId16" Type="http://schemas.openxmlformats.org/officeDocument/2006/relationships/image" Target="../media/image17.svg"/><Relationship Id="rId15" Type="http://schemas.openxmlformats.org/officeDocument/2006/relationships/image" Target="../media/image16.png"/><Relationship Id="rId14" Type="http://schemas.openxmlformats.org/officeDocument/2006/relationships/image" Target="../media/image20.jpeg"/><Relationship Id="rId13" Type="http://schemas.openxmlformats.org/officeDocument/2006/relationships/image" Target="../media/image36.svg"/><Relationship Id="rId12" Type="http://schemas.openxmlformats.org/officeDocument/2006/relationships/image" Target="../media/image35.png"/><Relationship Id="rId11" Type="http://schemas.openxmlformats.org/officeDocument/2006/relationships/image" Target="../media/image34.jpeg"/><Relationship Id="rId10" Type="http://schemas.openxmlformats.org/officeDocument/2006/relationships/image" Target="../media/image13.png"/><Relationship Id="rId1" Type="http://schemas.openxmlformats.org/officeDocument/2006/relationships/tags" Target="../tags/tag150.xml"/></Relationships>
</file>

<file path=ppt/slides/_rels/slide1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image" Target="../media/image38.svg"/><Relationship Id="rId7" Type="http://schemas.openxmlformats.org/officeDocument/2006/relationships/image" Target="../media/image37.png"/><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image" Target="../media/image22.png"/><Relationship Id="rId3" Type="http://schemas.openxmlformats.org/officeDocument/2006/relationships/tags" Target="../tags/tag159.xml"/><Relationship Id="rId2" Type="http://schemas.openxmlformats.org/officeDocument/2006/relationships/image" Target="../media/image1.png"/><Relationship Id="rId11" Type="http://schemas.openxmlformats.org/officeDocument/2006/relationships/slideLayout" Target="../slideLayouts/slideLayout1.xml"/><Relationship Id="rId10" Type="http://schemas.openxmlformats.org/officeDocument/2006/relationships/tags" Target="../tags/tag163.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image" Target="../media/image3.png"/><Relationship Id="rId7" Type="http://schemas.openxmlformats.org/officeDocument/2006/relationships/tags" Target="../tags/tag167.xml"/><Relationship Id="rId6" Type="http://schemas.openxmlformats.org/officeDocument/2006/relationships/image" Target="../media/image7.png"/><Relationship Id="rId5" Type="http://schemas.openxmlformats.org/officeDocument/2006/relationships/tags" Target="../tags/tag166.xml"/><Relationship Id="rId4" Type="http://schemas.openxmlformats.org/officeDocument/2006/relationships/image" Target="../media/image2.png"/><Relationship Id="rId3" Type="http://schemas.openxmlformats.org/officeDocument/2006/relationships/tags" Target="../tags/tag165.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72.xml"/><Relationship Id="rId16" Type="http://schemas.openxmlformats.org/officeDocument/2006/relationships/image" Target="../media/image39.wmf"/><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image" Target="../media/image13.png"/><Relationship Id="rId10" Type="http://schemas.openxmlformats.org/officeDocument/2006/relationships/tags" Target="../tags/tag169.xml"/><Relationship Id="rId1" Type="http://schemas.openxmlformats.org/officeDocument/2006/relationships/tags" Target="../tags/tag164.xml"/></Relationships>
</file>

<file path=ppt/slides/_rels/slide1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77.xml"/><Relationship Id="rId7" Type="http://schemas.openxmlformats.org/officeDocument/2006/relationships/image" Target="../media/image7.png"/><Relationship Id="rId6" Type="http://schemas.openxmlformats.org/officeDocument/2006/relationships/tags" Target="../tags/tag176.xml"/><Relationship Id="rId5" Type="http://schemas.openxmlformats.org/officeDocument/2006/relationships/image" Target="../media/image2.png"/><Relationship Id="rId4" Type="http://schemas.openxmlformats.org/officeDocument/2006/relationships/tags" Target="../tags/tag175.xml"/><Relationship Id="rId3" Type="http://schemas.openxmlformats.org/officeDocument/2006/relationships/tags" Target="../tags/tag174.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79.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78.xml"/><Relationship Id="rId1" Type="http://schemas.openxmlformats.org/officeDocument/2006/relationships/tags" Target="../tags/tag173.xml"/></Relationships>
</file>

<file path=ppt/slides/_rels/slide2.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image" Target="../media/image3.png"/><Relationship Id="rId5" Type="http://schemas.openxmlformats.org/officeDocument/2006/relationships/tags" Target="../tags/tag39.xml"/><Relationship Id="rId45" Type="http://schemas.openxmlformats.org/officeDocument/2006/relationships/slideLayout" Target="../slideLayouts/slideLayout1.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7.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tags" Target="../tags/tag68.xml"/><Relationship Id="rId36" Type="http://schemas.openxmlformats.org/officeDocument/2006/relationships/tags" Target="../tags/tag67.xml"/><Relationship Id="rId35" Type="http://schemas.openxmlformats.org/officeDocument/2006/relationships/tags" Target="../tags/tag66.xml"/><Relationship Id="rId34" Type="http://schemas.openxmlformats.org/officeDocument/2006/relationships/tags" Target="../tags/tag65.xml"/><Relationship Id="rId33" Type="http://schemas.openxmlformats.org/officeDocument/2006/relationships/tags" Target="../tags/tag64.xml"/><Relationship Id="rId32" Type="http://schemas.openxmlformats.org/officeDocument/2006/relationships/tags" Target="../tags/tag63.xml"/><Relationship Id="rId31" Type="http://schemas.openxmlformats.org/officeDocument/2006/relationships/tags" Target="../tags/tag62.xml"/><Relationship Id="rId30" Type="http://schemas.openxmlformats.org/officeDocument/2006/relationships/tags" Target="../tags/tag61.xml"/><Relationship Id="rId3" Type="http://schemas.openxmlformats.org/officeDocument/2006/relationships/tags" Target="../tags/tag38.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image" Target="../media/image1.png"/><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image" Target="../media/image6.png"/><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image" Target="../media/image12.png"/><Relationship Id="rId10" Type="http://schemas.openxmlformats.org/officeDocument/2006/relationships/tags" Target="../tags/tag43.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image" Target="../media/image3.png"/><Relationship Id="rId7" Type="http://schemas.openxmlformats.org/officeDocument/2006/relationships/tags" Target="../tags/tag79.xml"/><Relationship Id="rId6" Type="http://schemas.openxmlformats.org/officeDocument/2006/relationships/image" Target="../media/image7.png"/><Relationship Id="rId5" Type="http://schemas.openxmlformats.org/officeDocument/2006/relationships/tags" Target="../tags/tag78.xml"/><Relationship Id="rId4" Type="http://schemas.openxmlformats.org/officeDocument/2006/relationships/image" Target="../media/image2.png"/><Relationship Id="rId3" Type="http://schemas.openxmlformats.org/officeDocument/2006/relationships/tags" Target="../tags/tag77.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84.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image" Target="../media/image13.png"/><Relationship Id="rId10" Type="http://schemas.openxmlformats.org/officeDocument/2006/relationships/tags" Target="../tags/tag81.xml"/><Relationship Id="rId1" Type="http://schemas.openxmlformats.org/officeDocument/2006/relationships/tags" Target="../tags/tag76.xml"/></Relationships>
</file>

<file path=ppt/slides/_rels/slide4.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image" Target="../media/image3.png"/><Relationship Id="rId7" Type="http://schemas.openxmlformats.org/officeDocument/2006/relationships/tags" Target="../tags/tag88.xml"/><Relationship Id="rId6" Type="http://schemas.openxmlformats.org/officeDocument/2006/relationships/image" Target="../media/image7.png"/><Relationship Id="rId5" Type="http://schemas.openxmlformats.org/officeDocument/2006/relationships/tags" Target="../tags/tag87.xml"/><Relationship Id="rId4" Type="http://schemas.openxmlformats.org/officeDocument/2006/relationships/image" Target="../media/image2.png"/><Relationship Id="rId3" Type="http://schemas.openxmlformats.org/officeDocument/2006/relationships/tags" Target="../tags/tag86.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93.xml"/><Relationship Id="rId17" Type="http://schemas.openxmlformats.org/officeDocument/2006/relationships/image" Target="../media/image13.png"/><Relationship Id="rId16" Type="http://schemas.openxmlformats.org/officeDocument/2006/relationships/tags" Target="../tags/tag92.xml"/><Relationship Id="rId15" Type="http://schemas.openxmlformats.org/officeDocument/2006/relationships/tags" Target="../tags/tag91.xml"/><Relationship Id="rId14" Type="http://schemas.microsoft.com/office/2007/relationships/hdphoto" Target="../media/image15.wdp"/><Relationship Id="rId13" Type="http://schemas.openxmlformats.org/officeDocument/2006/relationships/image" Target="../media/image14.png"/><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90.xml"/><Relationship Id="rId1" Type="http://schemas.openxmlformats.org/officeDocument/2006/relationships/tags" Target="../tags/tag85.xml"/></Relationships>
</file>

<file path=ppt/slides/_rels/slide5.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7.png"/><Relationship Id="rId3" Type="http://schemas.openxmlformats.org/officeDocument/2006/relationships/tags" Target="../tags/tag95.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01.xml"/><Relationship Id="rId16" Type="http://schemas.openxmlformats.org/officeDocument/2006/relationships/tags" Target="../tags/tag100.xml"/><Relationship Id="rId15" Type="http://schemas.openxmlformats.org/officeDocument/2006/relationships/tags" Target="../tags/tag99.xml"/><Relationship Id="rId14" Type="http://schemas.openxmlformats.org/officeDocument/2006/relationships/image" Target="../media/image20.jpeg"/><Relationship Id="rId13" Type="http://schemas.openxmlformats.org/officeDocument/2006/relationships/image" Target="../media/image19.png"/><Relationship Id="rId12" Type="http://schemas.openxmlformats.org/officeDocument/2006/relationships/image" Target="../media/image18.jpeg"/><Relationship Id="rId11" Type="http://schemas.openxmlformats.org/officeDocument/2006/relationships/image" Target="../media/image17.svg"/><Relationship Id="rId10" Type="http://schemas.openxmlformats.org/officeDocument/2006/relationships/image" Target="../media/image16.png"/><Relationship Id="rId1" Type="http://schemas.openxmlformats.org/officeDocument/2006/relationships/tags" Target="../tags/tag94.xml"/></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7.png"/><Relationship Id="rId3" Type="http://schemas.openxmlformats.org/officeDocument/2006/relationships/tags" Target="../tags/tag103.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image" Target="../media/image21.png"/><Relationship Id="rId11" Type="http://schemas.openxmlformats.org/officeDocument/2006/relationships/image" Target="../media/image17.svg"/><Relationship Id="rId10" Type="http://schemas.openxmlformats.org/officeDocument/2006/relationships/image" Target="../media/image16.png"/><Relationship Id="rId1" Type="http://schemas.openxmlformats.org/officeDocument/2006/relationships/tags" Target="../tags/tag102.xml"/></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image" Target="../media/image3.png"/><Relationship Id="rId5" Type="http://schemas.openxmlformats.org/officeDocument/2006/relationships/tags" Target="../tags/tag112.xml"/><Relationship Id="rId4" Type="http://schemas.openxmlformats.org/officeDocument/2006/relationships/image" Target="../media/image7.png"/><Relationship Id="rId3" Type="http://schemas.openxmlformats.org/officeDocument/2006/relationships/tags" Target="../tags/tag111.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10.xml"/></Relationships>
</file>

<file path=ppt/slides/_rels/slide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7.png"/><Relationship Id="rId3" Type="http://schemas.openxmlformats.org/officeDocument/2006/relationships/tags" Target="../tags/tag121.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7.svg"/><Relationship Id="rId10" Type="http://schemas.openxmlformats.org/officeDocument/2006/relationships/image" Target="../media/image16.png"/><Relationship Id="rId1" Type="http://schemas.openxmlformats.org/officeDocument/2006/relationships/tags" Target="../tags/tag120.xml"/></Relationships>
</file>

<file path=ppt/slides/_rels/slide9.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tags" Target="../tags/tag130.xml"/><Relationship Id="rId4" Type="http://schemas.openxmlformats.org/officeDocument/2006/relationships/image" Target="../media/image3.png"/><Relationship Id="rId3" Type="http://schemas.openxmlformats.org/officeDocument/2006/relationships/tags" Target="../tags/tag129.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image" Target="../media/image17.svg"/><Relationship Id="rId11" Type="http://schemas.openxmlformats.org/officeDocument/2006/relationships/image" Target="../media/image16.png"/><Relationship Id="rId10" Type="http://schemas.openxmlformats.org/officeDocument/2006/relationships/image" Target="../media/image26.png"/><Relationship Id="rId1" Type="http://schemas.openxmlformats.org/officeDocument/2006/relationships/tags" Target="../tags/tag1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lstStyle/>
          <a:p>
            <a:pPr indent="0" algn="ctr"/>
            <a:endParaRPr lang="zh-CN" sz="20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a:t>
            </a:r>
            <a:r>
              <a:rPr lang="zh-CN" altLang="en-US" sz="54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五</a:t>
            </a:r>
            <a:r>
              <a:rPr lang="en-US" altLang="zh-CN" sz="54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保护数据小妙招</a:t>
            </a:r>
            <a:endParaRPr lang="zh-CN" altLang="en-US" sz="5400" b="0" dirty="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lstStyle/>
          <a:p>
            <a:pPr algn="just"/>
            <a:r>
              <a:rPr lang="zh-CN" altLang="en-US"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a:t>
            </a:r>
            <a:r>
              <a:rPr dirty="0" err="1">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年级</a:t>
            </a:r>
            <a:r>
              <a:rPr lang="zh-CN" altLang="en-US"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下</a:t>
            </a:r>
            <a:r>
              <a:rPr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册</a:t>
            </a:r>
            <a:r>
              <a:rPr lang="en-US"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a:t>
            </a:r>
            <a:r>
              <a:rPr lang="zh-CN" altLang="en-US" dirty="0">
                <a:latin typeface="Times New Roman" panose="02020603050405020304"/>
                <a:ea typeface="微软雅黑" panose="020B0503020204020204" pitchFamily="34" charset="-122"/>
                <a:cs typeface="思源宋体 CN Heavy" panose="02020900000000000000" charset="-122"/>
                <a:sym typeface="Times New Roman" panose="02020603050405020304"/>
              </a:rPr>
              <a:t>一</a:t>
            </a:r>
            <a:r>
              <a:rPr lang="en-US" altLang="zh-CN"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dirty="0">
                <a:latin typeface="Times New Roman" panose="02020603050405020304"/>
                <a:ea typeface="微软雅黑" panose="020B0503020204020204" pitchFamily="34" charset="-122"/>
                <a:cs typeface="思源宋体 CN Heavy" panose="02020900000000000000" charset="-122"/>
                <a:sym typeface="Times New Roman" panose="02020603050405020304"/>
              </a:rPr>
              <a:t>数据管理</a:t>
            </a:r>
            <a:r>
              <a:rPr lang="zh-CN" altLang="en-US"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与安全</a:t>
            </a:r>
            <a:endParaRPr dirty="0">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63690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sp>
        <p:nvSpPr>
          <p:cNvPr id="13" name="矩形 13"/>
          <p:cNvSpPr/>
          <p:nvPr/>
        </p:nvSpPr>
        <p:spPr>
          <a:xfrm>
            <a:off x="1816735" y="1956435"/>
            <a:ext cx="8815705" cy="2182495"/>
          </a:xfrm>
          <a:prstGeom prst="rect">
            <a:avLst/>
          </a:prstGeom>
          <a:ln w="28575">
            <a:solidFill>
              <a:schemeClr val="accent1"/>
            </a:solidFill>
            <a:prstDash val="sysDash"/>
          </a:ln>
        </p:spPr>
        <p:style>
          <a:lnRef idx="3">
            <a:schemeClr val="accent6"/>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indent="177800" algn="l" eaLnBrk="0" fontAlgn="base">
              <a:lnSpc>
                <a:spcPct val="100000"/>
              </a:lnSpc>
            </a:pPr>
            <a:r>
              <a:rPr lang="en-US" altLang="zh-CN" sz="2400" kern="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  </a:t>
            </a:r>
            <a:endParaRPr lang="en-US" altLang="zh-CN" sz="2400" kern="0">
              <a:solidFill>
                <a:srgbClr val="000000"/>
              </a:solidFill>
              <a:latin typeface="楷体" panose="02010609060101010101" charset="-122"/>
              <a:ea typeface="楷体" panose="02010609060101010101" charset="-122"/>
              <a:cs typeface="楷体" panose="02010609060101010101" charset="-122"/>
              <a:sym typeface="Times New Roman" panose="02020603050405020304"/>
            </a:endParaRPr>
          </a:p>
          <a:p>
            <a:pPr indent="177800" algn="l" eaLnBrk="0" fontAlgn="base">
              <a:lnSpc>
                <a:spcPct val="150000"/>
              </a:lnSpc>
            </a:pPr>
            <a:r>
              <a:rPr lang="en-US" altLang="zh-CN" sz="2400" kern="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   </a:t>
            </a:r>
            <a:r>
              <a:rPr lang="zh-CN" altLang="en-US" sz="2800" kern="0" spc="-2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技术提示</a:t>
            </a:r>
            <a:r>
              <a:rPr lang="en-US" altLang="zh-CN" sz="2400" kern="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a:t>
            </a:r>
            <a:r>
              <a:rPr lang="en-US" altLang="zh-CN" sz="2800" kern="0" spc="-2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Excel</a:t>
            </a:r>
            <a:r>
              <a:rPr lang="zh-CN" altLang="en-US" sz="2800" kern="0" spc="-20">
                <a:solidFill>
                  <a:srgbClr val="000000"/>
                </a:solidFill>
                <a:latin typeface="楷体" panose="02010609060101010101" charset="-122"/>
                <a:ea typeface="楷体" panose="02010609060101010101" charset="-122"/>
                <a:cs typeface="楷体" panose="02010609060101010101" charset="-122"/>
                <a:sym typeface="Times New Roman" panose="02020603050405020304"/>
              </a:rPr>
              <a:t>表格中，允许编辑区域是指用户可以编辑和修改特定单元格区域，而表格的其他部分则处于保护状态，无法进行编辑。</a:t>
            </a:r>
            <a:endParaRPr lang="en-US" altLang="zh-CN" sz="2800" kern="0">
              <a:solidFill>
                <a:srgbClr val="000000"/>
              </a:solidFill>
              <a:latin typeface="Arial" panose="020B0604020202020204"/>
              <a:ea typeface="Arial" panose="020B0604020202020204"/>
              <a:cs typeface="Arial" panose="020B0604020202020204"/>
              <a:sym typeface="Times New Roman" panose="02020603050405020304"/>
            </a:endParaRPr>
          </a:p>
          <a:p>
            <a:pPr algn="l" eaLnBrk="0" fontAlgn="base">
              <a:lnSpc>
                <a:spcPct val="100000"/>
              </a:lnSpc>
            </a:pPr>
            <a:r>
              <a:rPr lang="en-US" altLang="zh-CN" sz="1050" kern="0">
                <a:solidFill>
                  <a:srgbClr val="000000"/>
                </a:solidFill>
                <a:latin typeface="Arial" panose="020B0604020202020204"/>
                <a:ea typeface="Arial" panose="020B0604020202020204"/>
                <a:cs typeface="Arial" panose="020B0604020202020204"/>
                <a:sym typeface="Times New Roman" panose="02020603050405020304"/>
              </a:rPr>
              <a:t> </a:t>
            </a:r>
            <a:endParaRPr lang="en-US" altLang="zh-CN" sz="1050" kern="0">
              <a:solidFill>
                <a:srgbClr val="000000"/>
              </a:solidFill>
              <a:latin typeface="Arial" panose="020B0604020202020204"/>
              <a:ea typeface="Arial" panose="020B0604020202020204"/>
              <a:cs typeface="Arial" panose="020B0604020202020204"/>
              <a:sym typeface="Times New Roman" panose="02020603050405020304"/>
            </a:endParaRPr>
          </a:p>
        </p:txBody>
      </p:sp>
      <p:pic>
        <p:nvPicPr>
          <p:cNvPr id="15" name="图片 1" descr="32313535383033343b32313535383037313bb5c6c5dd"/>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46910" y="2246630"/>
            <a:ext cx="600710" cy="600710"/>
          </a:xfrm>
          <a:prstGeom prst="rect">
            <a:avLst/>
          </a:prstGeom>
        </p:spPr>
      </p:pic>
      <p:pic>
        <p:nvPicPr>
          <p:cNvPr id="3" name="http://photo-static-api.fotomore.com/creative/vcg/400/new/VCG211338606894.jpg?uid=386&amp;timestamp=1738727877&amp;sign=419676ad5b0150d21db6d7f64ab92003" descr="templates\picture_hover\&amp;pky290_sjzg_VCG211338606894&amp;"/>
          <p:cNvPicPr>
            <a:picLocks noChangeAspect="1"/>
          </p:cNvPicPr>
          <p:nvPr/>
        </p:nvPicPr>
        <p:blipFill>
          <a:blip r:embed="rId12">
            <a:clrChange>
              <a:clrFrom>
                <a:srgbClr val="FFFFFF">
                  <a:alpha val="100000"/>
                </a:srgbClr>
              </a:clrFrom>
              <a:clrTo>
                <a:srgbClr val="FFFFFF">
                  <a:alpha val="100000"/>
                  <a:alpha val="0"/>
                </a:srgbClr>
              </a:clrTo>
            </a:clrChange>
          </a:blip>
          <a:stretch>
            <a:fillRect/>
          </a:stretch>
        </p:blipFill>
        <p:spPr>
          <a:xfrm>
            <a:off x="8409305" y="4408805"/>
            <a:ext cx="2343150" cy="1955165"/>
          </a:xfrm>
          <a:prstGeom prst="rect">
            <a:avLst/>
          </a:prstGeom>
        </p:spPr>
      </p:pic>
      <p:grpSp>
        <p:nvGrpSpPr>
          <p:cNvPr id="8" name="图形"/>
          <p:cNvGrpSpPr/>
          <p:nvPr/>
        </p:nvGrpSpPr>
        <p:grpSpPr>
          <a:xfrm>
            <a:off x="1816735" y="799465"/>
            <a:ext cx="3855085" cy="624840"/>
            <a:chOff x="9792" y="2872"/>
            <a:chExt cx="3609" cy="984"/>
          </a:xfrm>
        </p:grpSpPr>
        <p:sp>
          <p:nvSpPr>
            <p:cNvPr id="9" name="图形"/>
            <p:cNvSpPr/>
            <p:nvPr>
              <p:custDataLst>
                <p:tags r:id="rId1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8" name="图形"/>
            <p:cNvSpPr txBox="1"/>
            <p:nvPr>
              <p:custDataLst>
                <p:tags r:id="rId14"/>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780415" y="73977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28" name="图片 27" descr="图12（P24）"/>
          <p:cNvPicPr>
            <a:picLocks noChangeAspect="1"/>
          </p:cNvPicPr>
          <p:nvPr/>
        </p:nvPicPr>
        <p:blipFill>
          <a:blip r:embed="rId10"/>
          <a:stretch>
            <a:fillRect/>
          </a:stretch>
        </p:blipFill>
        <p:spPr>
          <a:xfrm>
            <a:off x="4232275" y="2750820"/>
            <a:ext cx="6946265" cy="3093720"/>
          </a:xfrm>
          <a:prstGeom prst="rect">
            <a:avLst/>
          </a:prstGeom>
        </p:spPr>
      </p:pic>
      <p:sp>
        <p:nvSpPr>
          <p:cNvPr id="4" name="文本框 3"/>
          <p:cNvSpPr txBox="1"/>
          <p:nvPr/>
        </p:nvSpPr>
        <p:spPr>
          <a:xfrm>
            <a:off x="1485900" y="2549525"/>
            <a:ext cx="2408555" cy="3529965"/>
          </a:xfrm>
          <a:prstGeom prst="rect">
            <a:avLst/>
          </a:prstGeom>
          <a:ln w="19050" cap="flat" cmpd="sng" algn="ctr">
            <a:solidFill>
              <a:schemeClr val="accent1"/>
            </a:solidFill>
            <a:prstDash val="lgDashDot"/>
            <a:miter lim="800000"/>
          </a:ln>
        </p:spPr>
        <p:style>
          <a:lnRef idx="0">
            <a:schemeClr val="accent1"/>
          </a:lnRef>
          <a:fillRef idx="0">
            <a:srgbClr val="FFFFFF"/>
          </a:fillRef>
          <a:effectRef idx="0">
            <a:srgbClr val="FFFFFF"/>
          </a:effectRef>
          <a:fontRef idx="minor">
            <a:schemeClr val="tx1"/>
          </a:fontRef>
        </p:style>
        <p:txBody>
          <a:bodyPr wrap="square">
            <a:noAutofit/>
          </a:bodyPr>
          <a:p>
            <a:pPr marL="0" indent="0" algn="l" defTabSz="266700">
              <a:spcBef>
                <a:spcPct val="0"/>
              </a:spcBef>
              <a:spcAft>
                <a:spcPct val="0"/>
              </a:spcAft>
            </a:pPr>
            <a:r>
              <a:rPr lang="en-US" altLang="zh-CN" sz="2000">
                <a:solidFill>
                  <a:srgbClr val="231F20"/>
                </a:solidFill>
                <a:latin typeface="楷体" panose="02010609060101010101" charset="-122"/>
                <a:ea typeface="楷体" panose="02010609060101010101" charset="-122"/>
                <a:cs typeface="楷体" panose="02010609060101010101" charset="-122"/>
              </a:rPr>
              <a:t>   </a:t>
            </a:r>
            <a:endParaRPr lang="en-US" altLang="zh-CN" sz="2000">
              <a:solidFill>
                <a:srgbClr val="231F20"/>
              </a:solidFill>
              <a:latin typeface="楷体" panose="02010609060101010101" charset="-122"/>
              <a:ea typeface="楷体" panose="02010609060101010101" charset="-122"/>
              <a:cs typeface="楷体" panose="02010609060101010101" charset="-122"/>
            </a:endParaRPr>
          </a:p>
          <a:p>
            <a:pPr marL="0" indent="0" algn="l" defTabSz="266700">
              <a:spcBef>
                <a:spcPct val="0"/>
              </a:spcBef>
              <a:spcAft>
                <a:spcPct val="0"/>
              </a:spcAft>
            </a:pPr>
            <a:r>
              <a:rPr lang="en-US" altLang="zh-CN" sz="2000">
                <a:solidFill>
                  <a:srgbClr val="231F20"/>
                </a:solidFill>
                <a:latin typeface="楷体" panose="02010609060101010101" charset="-122"/>
                <a:ea typeface="楷体" panose="02010609060101010101" charset="-122"/>
                <a:cs typeface="楷体" panose="02010609060101010101" charset="-122"/>
              </a:rPr>
              <a:t>    </a:t>
            </a:r>
            <a:r>
              <a:rPr lang="zh-CN" altLang="en-US" sz="2000">
                <a:solidFill>
                  <a:srgbClr val="231F20"/>
                </a:solidFill>
                <a:latin typeface="楷体" panose="02010609060101010101" charset="-122"/>
                <a:ea typeface="楷体" panose="02010609060101010101" charset="-122"/>
                <a:cs typeface="楷体" panose="02010609060101010101" charset="-122"/>
              </a:rPr>
              <a:t>开启隐私保护。打开老师创建好的</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办理图书借阅卡</a:t>
            </a:r>
            <a:r>
              <a:rPr lang="en-US" altLang="zh-CN" sz="2000">
                <a:solidFill>
                  <a:srgbClr val="231F20"/>
                </a:solidFill>
                <a:latin typeface="楷体" panose="02010609060101010101" charset="-122"/>
                <a:ea typeface="楷体" panose="02010609060101010101" charset="-122"/>
                <a:cs typeface="楷体" panose="02010609060101010101" charset="-122"/>
              </a:rPr>
              <a:t>   </a:t>
            </a:r>
            <a:r>
              <a:rPr lang="zh-CN" altLang="en-US" sz="2000">
                <a:solidFill>
                  <a:srgbClr val="231F20"/>
                </a:solidFill>
                <a:latin typeface="楷体" panose="02010609060101010101" charset="-122"/>
                <a:ea typeface="楷体" panose="02010609060101010101" charset="-122"/>
                <a:cs typeface="楷体" panose="02010609060101010101" charset="-122"/>
              </a:rPr>
              <a:t>信息收集</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在线表格，找到需要保护的列（如身份证号码所在列）的列头，</a:t>
            </a:r>
            <a:r>
              <a:rPr lang="zh-CN" altLang="en-US" sz="2000" b="1">
                <a:solidFill>
                  <a:srgbClr val="FF0000"/>
                </a:solidFill>
                <a:latin typeface="楷体" panose="02010609060101010101" charset="-122"/>
                <a:ea typeface="楷体" panose="02010609060101010101" charset="-122"/>
                <a:cs typeface="楷体" panose="02010609060101010101" charset="-122"/>
              </a:rPr>
              <a:t>单击下拉箭头</a:t>
            </a:r>
            <a:r>
              <a:rPr lang="zh-CN" altLang="en-US" sz="2000">
                <a:solidFill>
                  <a:srgbClr val="231F20"/>
                </a:solidFill>
                <a:latin typeface="楷体" panose="02010609060101010101" charset="-122"/>
                <a:ea typeface="楷体" panose="02010609060101010101" charset="-122"/>
                <a:cs typeface="楷体" panose="02010609060101010101" charset="-122"/>
              </a:rPr>
              <a:t>，选择</a:t>
            </a:r>
            <a:r>
              <a:rPr lang="en-US" altLang="zh-CN" sz="2000" b="1">
                <a:solidFill>
                  <a:srgbClr val="FF0000"/>
                </a:solidFill>
                <a:latin typeface="楷体" panose="02010609060101010101" charset="-122"/>
                <a:ea typeface="楷体" panose="02010609060101010101" charset="-122"/>
                <a:cs typeface="楷体" panose="02010609060101010101" charset="-122"/>
              </a:rPr>
              <a:t>“</a:t>
            </a:r>
            <a:r>
              <a:rPr lang="zh-CN" altLang="en-US" sz="2000" b="1">
                <a:solidFill>
                  <a:srgbClr val="FF0000"/>
                </a:solidFill>
                <a:latin typeface="楷体" panose="02010609060101010101" charset="-122"/>
                <a:ea typeface="楷体" panose="02010609060101010101" charset="-122"/>
                <a:cs typeface="楷体" panose="02010609060101010101" charset="-122"/>
              </a:rPr>
              <a:t>开启列填写内容隐藏</a:t>
            </a:r>
            <a:r>
              <a:rPr lang="en-US" altLang="zh-CN" sz="2000" b="1">
                <a:solidFill>
                  <a:srgbClr val="FF000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选项。</a:t>
            </a:r>
            <a:endParaRPr lang="zh-CN" altLang="en-US" sz="2000">
              <a:solidFill>
                <a:srgbClr val="231F2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193165" y="1529080"/>
            <a:ext cx="9650730" cy="1014730"/>
          </a:xfrm>
          <a:prstGeom prst="rect">
            <a:avLst/>
          </a:prstGeom>
          <a:noFill/>
        </p:spPr>
        <p:txBody>
          <a:bodyPr wrap="square" rtlCol="0" anchor="t">
            <a:spAutoFit/>
          </a:bodyPr>
          <a:p>
            <a:r>
              <a:rPr lang="en-US" altLang="zh-CN" sz="2000">
                <a:latin typeface="楷体" panose="02010609060101010101" charset="-122"/>
                <a:ea typeface="楷体" panose="02010609060101010101" charset="-122"/>
                <a:sym typeface="Times New Roman" panose="02020603050405020304"/>
              </a:rPr>
              <a:t>    </a:t>
            </a:r>
            <a:r>
              <a:rPr lang="zh-CN" altLang="en-US" sz="2000">
                <a:latin typeface="楷体" panose="02010609060101010101" charset="-122"/>
                <a:ea typeface="楷体" panose="02010609060101010101" charset="-122"/>
                <a:sym typeface="Times New Roman" panose="02020603050405020304"/>
              </a:rPr>
              <a:t>学校要给同学们办理图书借阅卡，班主任请壮壮和小美一起协作收集本班同学的个人信息。当多人在线编辑表格时，该如何对隐私数据进行保护？请按照下列步骤进行尝试。</a:t>
            </a:r>
            <a:endParaRPr lang="zh-CN" altLang="en-US" sz="2000">
              <a:latin typeface="楷体" panose="02010609060101010101" charset="-122"/>
              <a:ea typeface="楷体" panose="02010609060101010101" charset="-122"/>
              <a:sym typeface="Times New Roman" panose="02020603050405020304"/>
            </a:endParaRPr>
          </a:p>
        </p:txBody>
      </p:sp>
      <p:sp>
        <p:nvSpPr>
          <p:cNvPr id="15" name="矩形 14"/>
          <p:cNvSpPr/>
          <p:nvPr/>
        </p:nvSpPr>
        <p:spPr>
          <a:xfrm>
            <a:off x="5770245" y="4268470"/>
            <a:ext cx="1588135" cy="34226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73743216" name="文本框 1073743215"/>
          <p:cNvSpPr txBox="1"/>
          <p:nvPr/>
        </p:nvSpPr>
        <p:spPr>
          <a:xfrm rot="10800000" flipV="1">
            <a:off x="5703570" y="3994150"/>
            <a:ext cx="1588135" cy="104775"/>
          </a:xfrm>
          <a:prstGeom prst="rect">
            <a:avLst/>
          </a:prstGeom>
          <a:noFill/>
          <a:ln w="9525">
            <a:noFill/>
          </a:ln>
        </p:spPr>
        <p:txBody>
          <a:bodyPr vert="horz" lIns="0" tIns="0" rIns="0" bIns="0" anchor="t" anchorCtr="0"/>
          <a:p>
            <a:pPr>
              <a:lnSpc>
                <a:spcPts val="100"/>
              </a:lnSpc>
            </a:pPr>
            <a:endParaRPr lang="zh-CN" altLang="en-US" sz="1200"/>
          </a:p>
          <a:p>
            <a:endParaRPr lang="zh-CN" altLang="en-US"/>
          </a:p>
          <a:p>
            <a:endParaRPr lang="zh-CN" altLang="en-US"/>
          </a:p>
          <a:p>
            <a:endParaRPr lang="zh-CN" altLang="en-US"/>
          </a:p>
        </p:txBody>
      </p:sp>
      <p:pic>
        <p:nvPicPr>
          <p:cNvPr id="27" name="图片 26" descr="数字1"/>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76070" y="2735580"/>
            <a:ext cx="399415" cy="399415"/>
          </a:xfrm>
          <a:prstGeom prst="rect">
            <a:avLst/>
          </a:prstGeom>
        </p:spPr>
      </p:pic>
      <p:pic>
        <p:nvPicPr>
          <p:cNvPr id="7" name="图片 6" descr="VR射击游戏体验"/>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225550" y="1337945"/>
            <a:ext cx="523875" cy="523875"/>
          </a:xfrm>
          <a:prstGeom prst="rect">
            <a:avLst/>
          </a:prstGeom>
        </p:spPr>
      </p:pic>
      <p:grpSp>
        <p:nvGrpSpPr>
          <p:cNvPr id="8" name="图形"/>
          <p:cNvGrpSpPr/>
          <p:nvPr/>
        </p:nvGrpSpPr>
        <p:grpSpPr>
          <a:xfrm>
            <a:off x="1751330" y="828040"/>
            <a:ext cx="3855085" cy="624840"/>
            <a:chOff x="9792" y="2872"/>
            <a:chExt cx="3609" cy="984"/>
          </a:xfrm>
        </p:grpSpPr>
        <p:sp>
          <p:nvSpPr>
            <p:cNvPr id="10"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6"/>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780415" y="739775"/>
            <a:ext cx="10630535" cy="551624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8" name="图片 27" descr="20-4-2-2"/>
          <p:cNvPicPr>
            <a:picLocks noChangeAspect="1"/>
          </p:cNvPicPr>
          <p:nvPr/>
        </p:nvPicPr>
        <p:blipFill>
          <a:blip r:embed="rId3"/>
          <a:stretch>
            <a:fillRect/>
          </a:stretch>
        </p:blipFill>
        <p:spPr>
          <a:xfrm>
            <a:off x="6794500" y="1816735"/>
            <a:ext cx="4040505" cy="4487545"/>
          </a:xfrm>
          <a:prstGeom prst="rect">
            <a:avLst/>
          </a:prstGeom>
        </p:spPr>
      </p:pic>
      <p:pic>
        <p:nvPicPr>
          <p:cNvPr id="25" name="图形" descr="63e64362e634d"/>
          <p:cNvPicPr>
            <a:picLocks noChangeAspect="1"/>
          </p:cNvPicPr>
          <p:nvPr>
            <p:custDataLst>
              <p:tags r:id="rId4"/>
            </p:custDataLst>
          </p:nvPr>
        </p:nvPicPr>
        <p:blipFill>
          <a:blip r:embed="rId5"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6"/>
            </p:custDataLst>
          </p:nvPr>
        </p:nvPicPr>
        <p:blipFill>
          <a:blip r:embed="rId7"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8"/>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9"/>
              </p:custDataLst>
            </p:nvPr>
          </p:nvPicPr>
          <p:blipFill>
            <a:blip r:embed="rId10"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sp>
        <p:nvSpPr>
          <p:cNvPr id="4" name="文本框 3"/>
          <p:cNvSpPr txBox="1"/>
          <p:nvPr/>
        </p:nvSpPr>
        <p:spPr>
          <a:xfrm>
            <a:off x="1642745" y="1964690"/>
            <a:ext cx="2435860" cy="4130040"/>
          </a:xfrm>
          <a:prstGeom prst="rect">
            <a:avLst/>
          </a:prstGeom>
          <a:ln w="19050" cap="flat" cmpd="sng" algn="ctr">
            <a:solidFill>
              <a:schemeClr val="accent1"/>
            </a:solidFill>
            <a:prstDash val="lgDashDot"/>
            <a:miter lim="800000"/>
          </a:ln>
        </p:spPr>
        <p:style>
          <a:lnRef idx="0">
            <a:schemeClr val="accent1"/>
          </a:lnRef>
          <a:fillRef idx="0">
            <a:srgbClr val="FFFFFF"/>
          </a:fillRef>
          <a:effectRef idx="0">
            <a:srgbClr val="FFFFFF"/>
          </a:effectRef>
          <a:fontRef idx="minor">
            <a:schemeClr val="tx1"/>
          </a:fontRef>
        </p:style>
        <p:txBody>
          <a:bodyPr wrap="square">
            <a:noAutofit/>
          </a:bodyPr>
          <a:p>
            <a:pPr marL="0" indent="0" algn="just" defTabSz="266700">
              <a:spcBef>
                <a:spcPct val="0"/>
              </a:spcBef>
              <a:spcAft>
                <a:spcPct val="0"/>
              </a:spcAft>
            </a:pPr>
            <a:r>
              <a:rPr lang="en-US" altLang="zh-CN" sz="2000">
                <a:solidFill>
                  <a:srgbClr val="231F20"/>
                </a:solidFill>
                <a:latin typeface="楷体" panose="02010609060101010101" charset="-122"/>
                <a:ea typeface="楷体" panose="02010609060101010101" charset="-122"/>
                <a:cs typeface="楷体" panose="02010609060101010101" charset="-122"/>
              </a:rPr>
              <a:t> </a:t>
            </a:r>
            <a:endParaRPr lang="en-US" altLang="zh-CN" sz="2000">
              <a:solidFill>
                <a:srgbClr val="231F20"/>
              </a:solidFill>
              <a:latin typeface="楷体" panose="02010609060101010101" charset="-122"/>
              <a:ea typeface="楷体" panose="02010609060101010101" charset="-122"/>
              <a:cs typeface="楷体" panose="02010609060101010101" charset="-122"/>
            </a:endParaRPr>
          </a:p>
          <a:p>
            <a:pPr marL="0" indent="0" algn="l" defTabSz="266700">
              <a:spcBef>
                <a:spcPct val="0"/>
              </a:spcBef>
              <a:spcAft>
                <a:spcPct val="0"/>
              </a:spcAft>
            </a:pPr>
            <a:r>
              <a:rPr lang="en-US" altLang="zh-CN" sz="2000">
                <a:solidFill>
                  <a:srgbClr val="231F20"/>
                </a:solidFill>
                <a:latin typeface="楷体" panose="02010609060101010101" charset="-122"/>
                <a:ea typeface="楷体" panose="02010609060101010101" charset="-122"/>
                <a:cs typeface="楷体" panose="02010609060101010101" charset="-122"/>
              </a:rPr>
              <a:t>    </a:t>
            </a:r>
            <a:r>
              <a:rPr lang="zh-CN" altLang="en-US" sz="2000">
                <a:solidFill>
                  <a:srgbClr val="231F20"/>
                </a:solidFill>
                <a:latin typeface="楷体" panose="02010609060101010101" charset="-122"/>
                <a:ea typeface="楷体" panose="02010609060101010101" charset="-122"/>
                <a:cs typeface="楷体" panose="02010609060101010101" charset="-122"/>
              </a:rPr>
              <a:t>设置操作权限对数据进行保护。</a:t>
            </a:r>
            <a:r>
              <a:rPr lang="zh-CN" altLang="en-US" sz="2000" b="1">
                <a:solidFill>
                  <a:srgbClr val="FF0000"/>
                </a:solidFill>
                <a:latin typeface="楷体" panose="02010609060101010101" charset="-122"/>
                <a:ea typeface="楷体" panose="02010609060101010101" charset="-122"/>
                <a:cs typeface="楷体" panose="02010609060101010101" charset="-122"/>
              </a:rPr>
              <a:t>使用鼠标框选需要保护的数据区域</a:t>
            </a:r>
            <a:r>
              <a:rPr lang="zh-CN" altLang="en-US" sz="2000">
                <a:solidFill>
                  <a:srgbClr val="231F20"/>
                </a:solidFill>
                <a:latin typeface="楷体" panose="02010609060101010101" charset="-122"/>
                <a:ea typeface="楷体" panose="02010609060101010101" charset="-122"/>
                <a:cs typeface="楷体" panose="02010609060101010101" charset="-122"/>
              </a:rPr>
              <a:t>，在选择的区域上单击</a:t>
            </a:r>
            <a:r>
              <a:rPr lang="zh-CN" altLang="en-US" sz="2000" b="1">
                <a:solidFill>
                  <a:srgbClr val="FF0000"/>
                </a:solidFill>
                <a:latin typeface="楷体" panose="02010609060101010101" charset="-122"/>
                <a:ea typeface="楷体" panose="02010609060101010101" charset="-122"/>
                <a:cs typeface="楷体" panose="02010609060101010101" charset="-122"/>
              </a:rPr>
              <a:t>右键</a:t>
            </a:r>
            <a:r>
              <a:rPr lang="zh-CN" altLang="en-US" sz="2000">
                <a:solidFill>
                  <a:srgbClr val="231F20"/>
                </a:solidFill>
                <a:latin typeface="楷体" panose="02010609060101010101" charset="-122"/>
                <a:ea typeface="楷体" panose="02010609060101010101" charset="-122"/>
                <a:cs typeface="楷体" panose="02010609060101010101" charset="-122"/>
              </a:rPr>
              <a:t>，选择</a:t>
            </a:r>
            <a:r>
              <a:rPr lang="en-US" altLang="zh-CN" sz="2000" b="1">
                <a:solidFill>
                  <a:srgbClr val="FF0000"/>
                </a:solidFill>
                <a:latin typeface="楷体" panose="02010609060101010101" charset="-122"/>
                <a:ea typeface="楷体" panose="02010609060101010101" charset="-122"/>
                <a:cs typeface="楷体" panose="02010609060101010101" charset="-122"/>
              </a:rPr>
              <a:t>“</a:t>
            </a:r>
            <a:r>
              <a:rPr lang="zh-CN" altLang="en-US" sz="2000" b="1">
                <a:solidFill>
                  <a:srgbClr val="FF0000"/>
                </a:solidFill>
                <a:latin typeface="楷体" panose="02010609060101010101" charset="-122"/>
                <a:ea typeface="楷体" panose="02010609060101010101" charset="-122"/>
                <a:cs typeface="楷体" panose="02010609060101010101" charset="-122"/>
              </a:rPr>
              <a:t>保护所选范围</a:t>
            </a:r>
            <a:r>
              <a:rPr lang="en-US" altLang="zh-CN" sz="2000" b="1">
                <a:solidFill>
                  <a:srgbClr val="FF000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选项，根据需要选择</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仅我可编辑</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或</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指定人可查看</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编辑</a:t>
            </a:r>
            <a:r>
              <a:rPr lang="en-US" altLang="zh-CN" sz="2000">
                <a:solidFill>
                  <a:srgbClr val="231F20"/>
                </a:solidFill>
                <a:latin typeface="楷体" panose="02010609060101010101" charset="-122"/>
                <a:ea typeface="楷体" panose="02010609060101010101" charset="-122"/>
                <a:cs typeface="楷体" panose="02010609060101010101" charset="-122"/>
              </a:rPr>
              <a:t>”</a:t>
            </a:r>
            <a:r>
              <a:rPr lang="zh-CN" altLang="en-US" sz="2000">
                <a:solidFill>
                  <a:srgbClr val="231F20"/>
                </a:solidFill>
                <a:latin typeface="楷体" panose="02010609060101010101" charset="-122"/>
                <a:ea typeface="楷体" panose="02010609060101010101" charset="-122"/>
                <a:cs typeface="楷体" panose="02010609060101010101" charset="-122"/>
              </a:rPr>
              <a:t>，并指定协作人的权限。</a:t>
            </a:r>
            <a:endParaRPr lang="zh-CN" altLang="en-US" sz="2000">
              <a:solidFill>
                <a:srgbClr val="231F2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788160" y="1453515"/>
            <a:ext cx="8783320" cy="398780"/>
          </a:xfrm>
          <a:prstGeom prst="rect">
            <a:avLst/>
          </a:prstGeom>
          <a:noFill/>
        </p:spPr>
        <p:txBody>
          <a:bodyPr wrap="square" rtlCol="0" anchor="t">
            <a:spAutoFit/>
          </a:bodyPr>
          <a:p>
            <a:r>
              <a:rPr lang="zh-CN" altLang="en-US" sz="2000">
                <a:latin typeface="楷体" panose="02010609060101010101" charset="-122"/>
                <a:ea typeface="楷体" panose="02010609060101010101" charset="-122"/>
                <a:sym typeface="Times New Roman" panose="02020603050405020304"/>
              </a:rPr>
              <a:t>当多人在线编辑表格时，该如何对隐私数据进行保护？</a:t>
            </a:r>
            <a:endParaRPr lang="zh-CN" altLang="en-US" sz="2000">
              <a:latin typeface="楷体" panose="02010609060101010101" charset="-122"/>
              <a:ea typeface="楷体" panose="02010609060101010101" charset="-122"/>
              <a:sym typeface="Times New Roman" panose="02020603050405020304"/>
            </a:endParaRPr>
          </a:p>
        </p:txBody>
      </p:sp>
      <p:sp>
        <p:nvSpPr>
          <p:cNvPr id="9" name="矩形 8"/>
          <p:cNvSpPr/>
          <p:nvPr/>
        </p:nvSpPr>
        <p:spPr>
          <a:xfrm>
            <a:off x="8216900" y="3366135"/>
            <a:ext cx="1196340" cy="28384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文本框 18"/>
          <p:cNvSpPr txBox="1"/>
          <p:nvPr/>
        </p:nvSpPr>
        <p:spPr>
          <a:xfrm>
            <a:off x="7630160" y="3959860"/>
            <a:ext cx="2805430" cy="2210435"/>
          </a:xfrm>
          <a:prstGeom prst="rect">
            <a:avLst/>
          </a:prstGeom>
          <a:noFill/>
          <a:ln w="9525">
            <a:noFill/>
          </a:ln>
        </p:spPr>
        <p:txBody>
          <a:bodyPr lIns="0" tIns="0" rIns="0" bIns="0"/>
          <a:p>
            <a:pPr>
              <a:spcBef>
                <a:spcPts val="125"/>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a:p>
            <a:pPr>
              <a:spcBef>
                <a:spcPts val="120"/>
              </a:spcBef>
            </a:pPr>
            <a:endParaRPr lang="zh-CN" altLang="en-US"/>
          </a:p>
        </p:txBody>
      </p:sp>
      <p:pic>
        <p:nvPicPr>
          <p:cNvPr id="29" name="图片 28" descr="P25图1"/>
          <p:cNvPicPr>
            <a:picLocks noChangeAspect="1"/>
          </p:cNvPicPr>
          <p:nvPr/>
        </p:nvPicPr>
        <p:blipFill>
          <a:blip r:embed="rId11"/>
          <a:stretch>
            <a:fillRect/>
          </a:stretch>
        </p:blipFill>
        <p:spPr>
          <a:xfrm>
            <a:off x="4554855" y="1852295"/>
            <a:ext cx="1763395" cy="4424045"/>
          </a:xfrm>
          <a:prstGeom prst="rect">
            <a:avLst/>
          </a:prstGeom>
        </p:spPr>
      </p:pic>
      <p:pic>
        <p:nvPicPr>
          <p:cNvPr id="22" name="图片 21" descr="数字2"/>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889760" y="2156460"/>
            <a:ext cx="334645" cy="334645"/>
          </a:xfrm>
          <a:prstGeom prst="rect">
            <a:avLst/>
          </a:prstGeom>
        </p:spPr>
      </p:pic>
      <p:sp>
        <p:nvSpPr>
          <p:cNvPr id="15" name="矩形 14"/>
          <p:cNvSpPr/>
          <p:nvPr/>
        </p:nvSpPr>
        <p:spPr>
          <a:xfrm>
            <a:off x="4570730" y="5511800"/>
            <a:ext cx="1674495" cy="35560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30" name="直接连接符 29"/>
          <p:cNvCxnSpPr/>
          <p:nvPr/>
        </p:nvCxnSpPr>
        <p:spPr>
          <a:xfrm>
            <a:off x="8255635" y="5572760"/>
            <a:ext cx="2466975" cy="0"/>
          </a:xfrm>
          <a:prstGeom prst="line">
            <a:avLst/>
          </a:prstGeom>
          <a:ln w="19050">
            <a:solidFill>
              <a:srgbClr val="FF0000"/>
            </a:solidFill>
          </a:ln>
        </p:spPr>
        <p:style>
          <a:lnRef idx="2">
            <a:schemeClr val="accent1"/>
          </a:lnRef>
          <a:fillRef idx="0">
            <a:srgbClr val="FFFFFF"/>
          </a:fillRef>
          <a:effectRef idx="0">
            <a:srgbClr val="FFFFFF"/>
          </a:effectRef>
          <a:fontRef idx="minor">
            <a:schemeClr val="tx1"/>
          </a:fontRef>
        </p:style>
      </p:cxnSp>
      <p:pic>
        <p:nvPicPr>
          <p:cNvPr id="31" name="http://photo-static-api.fotomore.com/creative/vcg/400/new/VCG41N1126617340.jpg?uid=386&amp;timestamp=1738552139&amp;sign=3578a6a2892bbc36eb6edfd2aea24892" descr="templates\picture_hover\&amp;pky340_sjzg_VCG41N1126617340&amp;"/>
          <p:cNvPicPr>
            <a:picLocks noChangeAspect="1"/>
          </p:cNvPicPr>
          <p:nvPr/>
        </p:nvPicPr>
        <p:blipFill>
          <a:blip r:embed="rId14">
            <a:clrChange>
              <a:clrFrom>
                <a:srgbClr val="FFFFFF">
                  <a:alpha val="100000"/>
                </a:srgbClr>
              </a:clrFrom>
              <a:clrTo>
                <a:srgbClr val="FFFFFF">
                  <a:alpha val="100000"/>
                  <a:alpha val="0"/>
                </a:srgbClr>
              </a:clrTo>
            </a:clrChange>
          </a:blip>
          <a:srcRect l="60339" t="67648" b="12120"/>
          <a:stretch>
            <a:fillRect/>
          </a:stretch>
        </p:blipFill>
        <p:spPr>
          <a:xfrm flipV="1">
            <a:off x="6245225" y="3639820"/>
            <a:ext cx="657225" cy="402590"/>
          </a:xfrm>
          <a:prstGeom prst="rect">
            <a:avLst/>
          </a:prstGeom>
        </p:spPr>
      </p:pic>
      <p:pic>
        <p:nvPicPr>
          <p:cNvPr id="7" name="图片 6" descr="VR射击游戏体验"/>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264285" y="1328420"/>
            <a:ext cx="523875" cy="523875"/>
          </a:xfrm>
          <a:prstGeom prst="rect">
            <a:avLst/>
          </a:prstGeom>
        </p:spPr>
      </p:pic>
      <p:grpSp>
        <p:nvGrpSpPr>
          <p:cNvPr id="8" name="图形"/>
          <p:cNvGrpSpPr/>
          <p:nvPr/>
        </p:nvGrpSpPr>
        <p:grpSpPr>
          <a:xfrm>
            <a:off x="1751330" y="828040"/>
            <a:ext cx="3855085" cy="624840"/>
            <a:chOff x="9792" y="2872"/>
            <a:chExt cx="3609" cy="984"/>
          </a:xfrm>
        </p:grpSpPr>
        <p:sp>
          <p:nvSpPr>
            <p:cNvPr id="10" name="图形"/>
            <p:cNvSpPr/>
            <p:nvPr>
              <p:custDataLst>
                <p:tags r:id="rId17"/>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8"/>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9" grpId="0" bldLvl="0" animBg="1"/>
      <p:bldP spid="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0"/>
            <a:ext cx="12192000" cy="6857365"/>
          </a:xfrm>
          <a:prstGeom prst="rect">
            <a:avLst/>
          </a:prstGeom>
        </p:spPr>
      </p:pic>
      <p:pic>
        <p:nvPicPr>
          <p:cNvPr id="20" name="图形" descr="E:\006包图网\素材\024教育培训\q\649eafef985fd.png649eafef985fd"/>
          <p:cNvPicPr>
            <a:picLocks noChangeAspect="1"/>
          </p:cNvPicPr>
          <p:nvPr>
            <p:custDataLst>
              <p:tags r:id="rId3"/>
            </p:custDataLst>
          </p:nvPr>
        </p:nvPicPr>
        <p:blipFill>
          <a:blip r:embed="rId4"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2882265" cy="624840"/>
            <a:chOff x="9792" y="2872"/>
            <a:chExt cx="3609" cy="984"/>
          </a:xfrm>
        </p:grpSpPr>
        <p:sp>
          <p:nvSpPr>
            <p:cNvPr id="16" name="图形"/>
            <p:cNvSpPr/>
            <p:nvPr>
              <p:custDataLst>
                <p:tags r:id="rId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6"/>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拓展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3" name="图形"/>
          <p:cNvSpPr txBox="1"/>
          <p:nvPr/>
        </p:nvSpPr>
        <p:spPr>
          <a:xfrm>
            <a:off x="1500505" y="1338580"/>
            <a:ext cx="9420860" cy="829945"/>
          </a:xfrm>
          <a:prstGeom prst="rect">
            <a:avLst/>
          </a:prstGeom>
          <a:noFill/>
        </p:spPr>
        <p:txBody>
          <a:bodyPr wrap="square" rtlCol="0" anchor="t">
            <a:spAutoFit/>
          </a:bodyPr>
          <a:lstStyle/>
          <a:p>
            <a:pPr indent="457200" algn="l" fontAlgn="auto">
              <a:lnSpc>
                <a:spcPct val="100000"/>
              </a:lnSpc>
              <a:buClrTx/>
              <a:buSzTx/>
              <a:buNone/>
            </a:pPr>
            <a:r>
              <a:rPr lang="en-US" altLang="zh-CN" sz="2400">
                <a:latin typeface="楷体" panose="02010609060101010101" charset="-122"/>
                <a:ea typeface="楷体" panose="02010609060101010101" charset="-122"/>
                <a:sym typeface="Times New Roman" panose="02020603050405020304"/>
              </a:rPr>
              <a:t> </a:t>
            </a:r>
            <a:r>
              <a:rPr lang="zh-CN" altLang="en-US" sz="2400">
                <a:latin typeface="楷体" panose="02010609060101010101" charset="-122"/>
                <a:ea typeface="楷体" panose="02010609060101010101" charset="-122"/>
                <a:sym typeface="Times New Roman" panose="02020603050405020304"/>
              </a:rPr>
              <a:t>壮壮和小美遇到了不同的数据管理情境，请你帮助他们分析并选择最合适的一种或几种数据保护方式，并简要说明理由。</a:t>
            </a:r>
            <a:endParaRPr lang="zh-CN" altLang="en-US" sz="2400">
              <a:latin typeface="楷体" panose="02010609060101010101" charset="-122"/>
              <a:ea typeface="楷体" panose="02010609060101010101" charset="-122"/>
              <a:sym typeface="Times New Roman" panose="02020603050405020304"/>
            </a:endParaRPr>
          </a:p>
        </p:txBody>
      </p:sp>
      <p:pic>
        <p:nvPicPr>
          <p:cNvPr id="4" name="图片 3" descr="车辆信息查询"/>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02740" y="1224915"/>
            <a:ext cx="560070" cy="560070"/>
          </a:xfrm>
          <a:prstGeom prst="rect">
            <a:avLst/>
          </a:prstGeom>
        </p:spPr>
      </p:pic>
      <p:graphicFrame>
        <p:nvGraphicFramePr>
          <p:cNvPr id="6" name="表格 5"/>
          <p:cNvGraphicFramePr/>
          <p:nvPr>
            <p:custDataLst>
              <p:tags r:id="rId9"/>
            </p:custDataLst>
          </p:nvPr>
        </p:nvGraphicFramePr>
        <p:xfrm>
          <a:off x="1410335" y="2351405"/>
          <a:ext cx="9389745" cy="4046855"/>
        </p:xfrm>
        <a:graphic>
          <a:graphicData uri="http://schemas.openxmlformats.org/drawingml/2006/table">
            <a:tbl>
              <a:tblPr firstRow="1" lastRow="1" bandRow="1">
                <a:tableStyleId>{0E5A7938-0B24-4288-8AAB-D7861064ECDD}</a:tableStyleId>
              </a:tblPr>
              <a:tblGrid>
                <a:gridCol w="3230880"/>
                <a:gridCol w="2235200"/>
                <a:gridCol w="3923665"/>
              </a:tblGrid>
              <a:tr h="589915">
                <a:tc>
                  <a:txBody>
                    <a:bodyPr/>
                    <a:p>
                      <a:pPr indent="0" algn="ctr" eaLnBrk="0" fontAlgn="base">
                        <a:spcBef>
                          <a:spcPts val="700"/>
                        </a:spcBef>
                        <a:spcAft>
                          <a:spcPct val="0"/>
                        </a:spcAft>
                      </a:pPr>
                      <a:r>
                        <a:rPr lang="zh-CN" sz="2400">
                          <a:latin typeface="楷体" panose="02010609060101010101" charset="-122"/>
                          <a:ea typeface="楷体" panose="02010609060101010101" charset="-122"/>
                        </a:rPr>
                        <a:t>情</a:t>
                      </a:r>
                      <a:r>
                        <a:rPr lang="en-US" altLang="zh-CN" sz="2400">
                          <a:latin typeface="楷体" panose="02010609060101010101" charset="-122"/>
                          <a:ea typeface="楷体" panose="02010609060101010101" charset="-122"/>
                        </a:rPr>
                        <a:t>  </a:t>
                      </a:r>
                      <a:r>
                        <a:rPr lang="zh-CN" sz="2400">
                          <a:latin typeface="楷体" panose="02010609060101010101" charset="-122"/>
                          <a:ea typeface="楷体" panose="02010609060101010101" charset="-122"/>
                        </a:rPr>
                        <a:t>境</a:t>
                      </a:r>
                      <a:endParaRPr lang="zh-CN" sz="2400">
                        <a:latin typeface="楷体" panose="02010609060101010101" charset="-122"/>
                        <a:ea typeface="楷体" panose="02010609060101010101" charset="-122"/>
                      </a:endParaRPr>
                    </a:p>
                  </a:txBody>
                  <a:tcPr marL="0" marR="0" marT="0" marB="0" anchor="ctr" anchorCtr="0"/>
                </a:tc>
                <a:tc>
                  <a:txBody>
                    <a:bodyPr/>
                    <a:p>
                      <a:pPr indent="0" algn="ctr" eaLnBrk="0" fontAlgn="base">
                        <a:spcBef>
                          <a:spcPts val="700"/>
                        </a:spcBef>
                        <a:spcAft>
                          <a:spcPct val="0"/>
                        </a:spcAft>
                      </a:pPr>
                      <a:r>
                        <a:rPr lang="en-US" altLang="zh-CN" sz="2400">
                          <a:latin typeface="楷体" panose="02010609060101010101" charset="-122"/>
                          <a:ea typeface="楷体" panose="02010609060101010101" charset="-122"/>
                        </a:rPr>
                        <a:t> </a:t>
                      </a:r>
                      <a:r>
                        <a:rPr lang="zh-CN" sz="2400">
                          <a:latin typeface="楷体" panose="02010609060101010101" charset="-122"/>
                          <a:ea typeface="楷体" panose="02010609060101010101" charset="-122"/>
                        </a:rPr>
                        <a:t>保护方式</a:t>
                      </a:r>
                      <a:endParaRPr lang="zh-CN" sz="2400">
                        <a:latin typeface="楷体" panose="02010609060101010101" charset="-122"/>
                        <a:ea typeface="楷体" panose="02010609060101010101" charset="-122"/>
                      </a:endParaRPr>
                    </a:p>
                  </a:txBody>
                  <a:tcPr marL="0" marR="0" marT="0" marB="0" anchor="ctr" anchorCtr="0"/>
                </a:tc>
                <a:tc>
                  <a:txBody>
                    <a:bodyPr/>
                    <a:p>
                      <a:pPr indent="0" algn="ctr" eaLnBrk="0" fontAlgn="base">
                        <a:spcBef>
                          <a:spcPts val="700"/>
                        </a:spcBef>
                        <a:spcAft>
                          <a:spcPct val="0"/>
                        </a:spcAft>
                      </a:pPr>
                      <a:r>
                        <a:rPr lang="zh-CN" sz="2400">
                          <a:latin typeface="楷体" panose="02010609060101010101" charset="-122"/>
                          <a:ea typeface="楷体" panose="02010609060101010101" charset="-122"/>
                        </a:rPr>
                        <a:t>理</a:t>
                      </a:r>
                      <a:r>
                        <a:rPr lang="en-US" altLang="zh-CN" sz="2400">
                          <a:latin typeface="楷体" panose="02010609060101010101" charset="-122"/>
                          <a:ea typeface="楷体" panose="02010609060101010101" charset="-122"/>
                        </a:rPr>
                        <a:t>  </a:t>
                      </a:r>
                      <a:r>
                        <a:rPr lang="zh-CN" sz="2400">
                          <a:latin typeface="楷体" panose="02010609060101010101" charset="-122"/>
                          <a:ea typeface="楷体" panose="02010609060101010101" charset="-122"/>
                        </a:rPr>
                        <a:t>由</a:t>
                      </a:r>
                      <a:endParaRPr lang="zh-CN" sz="2400">
                        <a:latin typeface="楷体" panose="02010609060101010101" charset="-122"/>
                        <a:ea typeface="楷体" panose="02010609060101010101" charset="-122"/>
                      </a:endParaRPr>
                    </a:p>
                  </a:txBody>
                  <a:tcPr marL="0" marR="0" marT="0" marB="0" anchor="ctr" anchorCtr="0"/>
                </a:tc>
              </a:tr>
              <a:tr h="1729105">
                <a:tc>
                  <a:txBody>
                    <a:bodyPr/>
                    <a:p>
                      <a:pPr marL="57150" indent="0" algn="l" eaLnBrk="0" fontAlgn="base">
                        <a:lnSpc>
                          <a:spcPct val="145000"/>
                        </a:lnSpc>
                        <a:spcBef>
                          <a:spcPts val="700"/>
                        </a:spcBef>
                        <a:spcAft>
                          <a:spcPct val="0"/>
                        </a:spcAft>
                      </a:pPr>
                      <a:r>
                        <a:rPr lang="zh-CN" sz="2000">
                          <a:latin typeface="楷体" panose="02010609060101010101" charset="-122"/>
                          <a:ea typeface="楷体" panose="02010609060101010101" charset="-122"/>
                          <a:cs typeface="楷体" panose="02010609060101010101" charset="-122"/>
                        </a:rPr>
                        <a:t>壮壮需要将图书馆的借阅记录备份到云端，以防本地数据丢失</a:t>
                      </a:r>
                      <a:endParaRPr lang="zh-CN" sz="2000">
                        <a:latin typeface="楷体" panose="02010609060101010101" charset="-122"/>
                        <a:ea typeface="楷体" panose="02010609060101010101" charset="-122"/>
                        <a:cs typeface="楷体" panose="02010609060101010101" charset="-122"/>
                      </a:endParaRPr>
                    </a:p>
                  </a:txBody>
                  <a:tcPr marL="0" marR="0" marT="0" marB="0" anchor="t" anchorCtr="0"/>
                </a:tc>
                <a:tc>
                  <a:txBody>
                    <a:bodyPr/>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定期备份  </a:t>
                      </a:r>
                      <a:endParaRPr lang="zh-CN" altLang="en-US" sz="2000">
                        <a:latin typeface="楷体" panose="02010609060101010101" charset="-122"/>
                        <a:ea typeface="楷体" panose="02010609060101010101" charset="-122"/>
                        <a:cs typeface="楷体" panose="02010609060101010101" charset="-122"/>
                      </a:endParaRPr>
                    </a:p>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使用强密码 </a:t>
                      </a:r>
                      <a:endParaRPr lang="zh-CN" altLang="en-US" sz="2000">
                        <a:latin typeface="楷体" panose="02010609060101010101" charset="-122"/>
                        <a:ea typeface="楷体" panose="02010609060101010101" charset="-122"/>
                        <a:cs typeface="楷体" panose="02010609060101010101" charset="-122"/>
                      </a:endParaRPr>
                    </a:p>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杀毒软件</a:t>
                      </a:r>
                      <a:endParaRPr lang="zh-CN" altLang="en-US" sz="2000">
                        <a:latin typeface="楷体" panose="02010609060101010101" charset="-122"/>
                        <a:ea typeface="楷体" panose="02010609060101010101" charset="-122"/>
                        <a:cs typeface="楷体" panose="02010609060101010101" charset="-122"/>
                      </a:endParaRPr>
                    </a:p>
                  </a:txBody>
                  <a:tcPr marL="0" marR="0" marT="0" marB="0" anchor="t" anchorCtr="0"/>
                </a:tc>
                <a:tc>
                  <a:txBody>
                    <a:bodyPr/>
                    <a:p>
                      <a:pPr marL="85725" indent="0" algn="l" eaLnBrk="0" fontAlgn="base">
                        <a:spcBef>
                          <a:spcPct val="0"/>
                        </a:spcBef>
                        <a:spcAft>
                          <a:spcPct val="0"/>
                        </a:spcAft>
                      </a:pPr>
                      <a:endParaRPr lang="zh-CN" altLang="en-US" sz="2000">
                        <a:latin typeface="楷体" panose="02010609060101010101" charset="-122"/>
                        <a:ea typeface="楷体" panose="02010609060101010101" charset="-122"/>
                      </a:endParaRPr>
                    </a:p>
                  </a:txBody>
                  <a:tcPr marL="0" marR="0" marT="0" marB="0" anchor="t" anchorCtr="0"/>
                </a:tc>
              </a:tr>
              <a:tr h="1727835">
                <a:tc>
                  <a:txBody>
                    <a:bodyPr/>
                    <a:p>
                      <a:pPr marL="59690" indent="1270" algn="l" eaLnBrk="0" fontAlgn="base">
                        <a:lnSpc>
                          <a:spcPct val="145000"/>
                        </a:lnSpc>
                        <a:spcBef>
                          <a:spcPts val="700"/>
                        </a:spcBef>
                        <a:spcAft>
                          <a:spcPct val="0"/>
                        </a:spcAft>
                      </a:pPr>
                      <a:r>
                        <a:rPr lang="zh-CN" sz="2000">
                          <a:latin typeface="楷体" panose="02010609060101010101" charset="-122"/>
                          <a:ea typeface="楷体" panose="02010609060101010101" charset="-122"/>
                          <a:cs typeface="楷体" panose="02010609060101010101" charset="-122"/>
                        </a:rPr>
                        <a:t>小美正在处理一份包含读者身份证号码的</a:t>
                      </a:r>
                      <a:r>
                        <a:rPr lang="en-US" altLang="zh-CN" sz="2000">
                          <a:latin typeface="楷体" panose="02010609060101010101" charset="-122"/>
                          <a:ea typeface="楷体" panose="02010609060101010101" charset="-122"/>
                          <a:cs typeface="楷体" panose="02010609060101010101" charset="-122"/>
                        </a:rPr>
                        <a:t>Excel</a:t>
                      </a:r>
                      <a:r>
                        <a:rPr lang="zh-CN" sz="2000">
                          <a:latin typeface="楷体" panose="02010609060101010101" charset="-122"/>
                          <a:ea typeface="楷体" panose="02010609060101010101" charset="-122"/>
                          <a:cs typeface="楷体" panose="02010609060101010101" charset="-122"/>
                        </a:rPr>
                        <a:t>表格，</a:t>
                      </a:r>
                      <a:r>
                        <a:rPr lang="zh-CN" altLang="en-US" sz="2000">
                          <a:latin typeface="楷体" panose="02010609060101010101" charset="-122"/>
                          <a:ea typeface="楷体" panose="02010609060101010101" charset="-122"/>
                          <a:cs typeface="楷体" panose="02010609060101010101" charset="-122"/>
                        </a:rPr>
                        <a:t> </a:t>
                      </a:r>
                      <a:r>
                        <a:rPr lang="zh-CN" sz="2000">
                          <a:latin typeface="楷体" panose="02010609060101010101" charset="-122"/>
                          <a:ea typeface="楷体" panose="02010609060101010101" charset="-122"/>
                          <a:cs typeface="楷体" panose="02010609060101010101" charset="-122"/>
                        </a:rPr>
                        <a:t>需要确保这些信息不被泄露</a:t>
                      </a:r>
                      <a:endParaRPr lang="zh-CN" sz="2000">
                        <a:latin typeface="楷体" panose="02010609060101010101" charset="-122"/>
                        <a:ea typeface="楷体" panose="02010609060101010101" charset="-122"/>
                        <a:cs typeface="楷体" panose="02010609060101010101" charset="-122"/>
                      </a:endParaRPr>
                    </a:p>
                  </a:txBody>
                  <a:tcPr marL="0" marR="0" marT="0" marB="0" anchor="t" anchorCtr="0"/>
                </a:tc>
                <a:tc>
                  <a:txBody>
                    <a:bodyPr/>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加密文档 </a:t>
                      </a:r>
                      <a:endParaRPr lang="zh-CN" altLang="en-US" sz="2000">
                        <a:latin typeface="楷体" panose="02010609060101010101" charset="-122"/>
                        <a:ea typeface="楷体" panose="02010609060101010101" charset="-122"/>
                        <a:cs typeface="楷体" panose="02010609060101010101" charset="-122"/>
                      </a:endParaRPr>
                    </a:p>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权限把控</a:t>
                      </a:r>
                      <a:endParaRPr lang="zh-CN" altLang="en-US" sz="2000">
                        <a:latin typeface="楷体" panose="02010609060101010101" charset="-122"/>
                        <a:ea typeface="楷体" panose="02010609060101010101" charset="-122"/>
                        <a:cs typeface="楷体" panose="02010609060101010101" charset="-122"/>
                      </a:endParaRPr>
                    </a:p>
                    <a:p>
                      <a:pPr marL="45720" indent="0" algn="just" eaLnBrk="0" fontAlgn="base">
                        <a:lnSpc>
                          <a:spcPct val="145000"/>
                        </a:lnSpc>
                        <a:spcBef>
                          <a:spcPts val="700"/>
                        </a:spcBef>
                        <a:spcAft>
                          <a:spcPct val="0"/>
                        </a:spcAft>
                      </a:pPr>
                      <a:r>
                        <a:rPr lang="en-US" altLang="zh-CN" sz="2000">
                          <a:latin typeface="楷体" panose="02010609060101010101" charset="-122"/>
                          <a:ea typeface="楷体" panose="02010609060101010101" charset="-122"/>
                          <a:cs typeface="楷体" panose="02010609060101010101" charset="-122"/>
                        </a:rPr>
                        <a:t>(     )</a:t>
                      </a:r>
                      <a:r>
                        <a:rPr lang="zh-CN" altLang="en-US" sz="2000">
                          <a:latin typeface="楷体" panose="02010609060101010101" charset="-122"/>
                          <a:ea typeface="楷体" panose="02010609060101010101" charset="-122"/>
                          <a:cs typeface="楷体" panose="02010609060101010101" charset="-122"/>
                        </a:rPr>
                        <a:t>安全网络</a:t>
                      </a:r>
                      <a:endParaRPr lang="zh-CN" altLang="en-US" sz="2000">
                        <a:latin typeface="楷体" panose="02010609060101010101" charset="-122"/>
                        <a:ea typeface="楷体" panose="02010609060101010101" charset="-122"/>
                        <a:cs typeface="楷体" panose="02010609060101010101" charset="-122"/>
                      </a:endParaRPr>
                    </a:p>
                  </a:txBody>
                  <a:tcPr marL="0" marR="0" marT="0" marB="0" anchor="t" anchorCtr="0"/>
                </a:tc>
                <a:tc>
                  <a:txBody>
                    <a:bodyPr/>
                    <a:p>
                      <a:pPr marL="85725" indent="0">
                        <a:spcBef>
                          <a:spcPct val="0"/>
                        </a:spcBef>
                        <a:spcAft>
                          <a:spcPct val="0"/>
                        </a:spcAft>
                      </a:pPr>
                      <a:endParaRPr sz="2000">
                        <a:latin typeface="楷体" panose="02010609060101010101" charset="-122"/>
                        <a:ea typeface="楷体" panose="02010609060101010101" charset="-122"/>
                      </a:endParaRPr>
                    </a:p>
                  </a:txBody>
                  <a:tcPr marL="0" marR="0" marT="0" marB="0" anchor="t" anchorCtr="0"/>
                </a:tc>
              </a:tr>
            </a:tbl>
          </a:graphicData>
        </a:graphic>
      </p:graphicFrame>
      <p:sp>
        <p:nvSpPr>
          <p:cNvPr id="7" name="文本框 6"/>
          <p:cNvSpPr txBox="1"/>
          <p:nvPr/>
        </p:nvSpPr>
        <p:spPr>
          <a:xfrm>
            <a:off x="4929505" y="3004185"/>
            <a:ext cx="476250" cy="460375"/>
          </a:xfrm>
          <a:prstGeom prst="rect">
            <a:avLst/>
          </a:prstGeom>
          <a:noFill/>
        </p:spPr>
        <p:txBody>
          <a:bodyPr wrap="square" rtlCol="0" anchor="t">
            <a:spAutoFit/>
          </a:bodyPr>
          <a:p>
            <a:r>
              <a:rPr lang="en-US" altLang="en-US" sz="2400">
                <a:solidFill>
                  <a:srgbClr val="FF0000"/>
                </a:solidFill>
                <a:latin typeface="楷体" panose="02010609060101010101" charset="-122"/>
                <a:ea typeface="楷体" panose="02010609060101010101" charset="-122"/>
              </a:rPr>
              <a:t>✔</a:t>
            </a:r>
            <a:endParaRPr lang="en-US" altLang="en-US" sz="2400">
              <a:solidFill>
                <a:srgbClr val="FF0000"/>
              </a:solidFill>
              <a:latin typeface="楷体" panose="02010609060101010101" charset="-122"/>
              <a:ea typeface="楷体" panose="02010609060101010101" charset="-122"/>
            </a:endParaRPr>
          </a:p>
        </p:txBody>
      </p:sp>
      <p:sp>
        <p:nvSpPr>
          <p:cNvPr id="8" name="文本框 7"/>
          <p:cNvSpPr txBox="1"/>
          <p:nvPr/>
        </p:nvSpPr>
        <p:spPr>
          <a:xfrm>
            <a:off x="4939665" y="4720590"/>
            <a:ext cx="476250" cy="460375"/>
          </a:xfrm>
          <a:prstGeom prst="rect">
            <a:avLst/>
          </a:prstGeom>
          <a:noFill/>
        </p:spPr>
        <p:txBody>
          <a:bodyPr wrap="square" rtlCol="0" anchor="t">
            <a:spAutoFit/>
          </a:bodyPr>
          <a:p>
            <a:r>
              <a:rPr lang="en-US" altLang="en-US" sz="2400">
                <a:solidFill>
                  <a:srgbClr val="FF0000"/>
                </a:solidFill>
                <a:latin typeface="楷体" panose="02010609060101010101" charset="-122"/>
                <a:ea typeface="楷体" panose="02010609060101010101" charset="-122"/>
              </a:rPr>
              <a:t>✔</a:t>
            </a:r>
            <a:endParaRPr lang="en-US" altLang="en-US" sz="2400">
              <a:solidFill>
                <a:srgbClr val="FF0000"/>
              </a:solidFill>
              <a:latin typeface="楷体" panose="02010609060101010101" charset="-122"/>
              <a:ea typeface="楷体" panose="02010609060101010101" charset="-122"/>
            </a:endParaRPr>
          </a:p>
        </p:txBody>
      </p:sp>
      <p:sp>
        <p:nvSpPr>
          <p:cNvPr id="9" name="文本框 8"/>
          <p:cNvSpPr txBox="1"/>
          <p:nvPr/>
        </p:nvSpPr>
        <p:spPr>
          <a:xfrm>
            <a:off x="4943475" y="5241925"/>
            <a:ext cx="476250" cy="460375"/>
          </a:xfrm>
          <a:prstGeom prst="rect">
            <a:avLst/>
          </a:prstGeom>
          <a:noFill/>
        </p:spPr>
        <p:txBody>
          <a:bodyPr wrap="square" rtlCol="0" anchor="t">
            <a:spAutoFit/>
          </a:bodyPr>
          <a:p>
            <a:r>
              <a:rPr lang="en-US" altLang="en-US" sz="2400">
                <a:solidFill>
                  <a:srgbClr val="FF0000"/>
                </a:solidFill>
                <a:latin typeface="楷体" panose="02010609060101010101" charset="-122"/>
                <a:ea typeface="楷体" panose="02010609060101010101" charset="-122"/>
              </a:rPr>
              <a:t>✔</a:t>
            </a:r>
            <a:endParaRPr lang="en-US" altLang="en-US" sz="2400">
              <a:solidFill>
                <a:srgbClr val="FF0000"/>
              </a:solidFill>
              <a:latin typeface="楷体" panose="02010609060101010101" charset="-122"/>
              <a:ea typeface="楷体" panose="02010609060101010101" charset="-122"/>
            </a:endParaRPr>
          </a:p>
        </p:txBody>
      </p:sp>
      <p:sp>
        <p:nvSpPr>
          <p:cNvPr id="10" name="文本框 9"/>
          <p:cNvSpPr txBox="1"/>
          <p:nvPr/>
        </p:nvSpPr>
        <p:spPr>
          <a:xfrm>
            <a:off x="7014210" y="3136265"/>
            <a:ext cx="3785870" cy="1838325"/>
          </a:xfrm>
          <a:prstGeom prst="rect">
            <a:avLst/>
          </a:prstGeom>
          <a:noFill/>
        </p:spPr>
        <p:txBody>
          <a:bodyPr wrap="square" rtlCol="0">
            <a:noAutofit/>
          </a:bodyPr>
          <a:p>
            <a:r>
              <a:rPr lang="zh-CN" altLang="en-US" sz="2000">
                <a:solidFill>
                  <a:srgbClr val="FF0000"/>
                </a:solidFill>
                <a:latin typeface="楷体" panose="02010609060101010101" charset="-122"/>
                <a:ea typeface="楷体" panose="02010609060101010101" charset="-122"/>
              </a:rPr>
              <a:t>定期备份可以确保在本地数据因硬件故障、人为误删或自然灾害等原因丢失时，能够通过云端备份恢复数据。</a:t>
            </a:r>
            <a:endParaRPr lang="zh-CN" altLang="en-US" sz="2000">
              <a:solidFill>
                <a:srgbClr val="FF0000"/>
              </a:solidFill>
              <a:latin typeface="楷体" panose="02010609060101010101" charset="-122"/>
              <a:ea typeface="楷体" panose="02010609060101010101" charset="-122"/>
            </a:endParaRPr>
          </a:p>
          <a:p>
            <a:endParaRPr lang="zh-CN" altLang="en-US" sz="2000">
              <a:solidFill>
                <a:srgbClr val="FF0000"/>
              </a:solidFill>
              <a:latin typeface="楷体" panose="02010609060101010101" charset="-122"/>
              <a:ea typeface="楷体" panose="02010609060101010101" charset="-122"/>
            </a:endParaRPr>
          </a:p>
        </p:txBody>
      </p:sp>
      <p:sp>
        <p:nvSpPr>
          <p:cNvPr id="11" name="文本框 10"/>
          <p:cNvSpPr txBox="1"/>
          <p:nvPr/>
        </p:nvSpPr>
        <p:spPr>
          <a:xfrm>
            <a:off x="7014210" y="4692650"/>
            <a:ext cx="3899535" cy="1838325"/>
          </a:xfrm>
          <a:prstGeom prst="rect">
            <a:avLst/>
          </a:prstGeom>
          <a:noFill/>
        </p:spPr>
        <p:txBody>
          <a:bodyPr wrap="square" rtlCol="0">
            <a:noAutofit/>
          </a:bodyPr>
          <a:p>
            <a:r>
              <a:rPr lang="zh-CN" altLang="en-US" sz="2000">
                <a:solidFill>
                  <a:srgbClr val="FF0000"/>
                </a:solidFill>
                <a:latin typeface="楷体" panose="02010609060101010101" charset="-122"/>
                <a:ea typeface="楷体" panose="02010609060101010101" charset="-122"/>
              </a:rPr>
              <a:t>加密文档可以保护敏感信息</a:t>
            </a:r>
            <a:r>
              <a:rPr lang="zh-CN" sz="2000">
                <a:solidFill>
                  <a:srgbClr val="FF0000"/>
                </a:solidFill>
                <a:latin typeface="楷体" panose="02010609060101010101" charset="-122"/>
                <a:ea typeface="楷体" panose="02010609060101010101" charset="-122"/>
              </a:rPr>
              <a:t>不泄露</a:t>
            </a:r>
            <a:r>
              <a:rPr lang="zh-CN" altLang="en-US" sz="2000">
                <a:solidFill>
                  <a:srgbClr val="FF0000"/>
                </a:solidFill>
                <a:latin typeface="楷体" panose="02010609060101010101" charset="-122"/>
                <a:ea typeface="楷体" panose="02010609060101010101" charset="-122"/>
              </a:rPr>
              <a:t>。权限把控可以确保只有相关的工作人员才能访问包含读者身份证号码的</a:t>
            </a:r>
            <a:r>
              <a:rPr lang="en-US" altLang="zh-CN" sz="2000">
                <a:solidFill>
                  <a:srgbClr val="FF0000"/>
                </a:solidFill>
                <a:latin typeface="楷体" panose="02010609060101010101" charset="-122"/>
                <a:ea typeface="楷体" panose="02010609060101010101" charset="-122"/>
              </a:rPr>
              <a:t>Excel</a:t>
            </a:r>
            <a:r>
              <a:rPr lang="zh-CN" altLang="en-US" sz="2000">
                <a:solidFill>
                  <a:srgbClr val="FF0000"/>
                </a:solidFill>
                <a:latin typeface="楷体" panose="02010609060101010101" charset="-122"/>
                <a:ea typeface="楷体" panose="02010609060101010101" charset="-122"/>
              </a:rPr>
              <a:t>表格，减少数据泄露的风险。</a:t>
            </a:r>
            <a:endParaRPr lang="zh-CN" altLang="en-US" sz="2000">
              <a:solidFill>
                <a:srgbClr val="FF0000"/>
              </a:solidFill>
              <a:latin typeface="楷体" panose="02010609060101010101" charset="-122"/>
              <a:ea typeface="楷体" panose="02010609060101010101" charset="-122"/>
            </a:endParaRPr>
          </a:p>
          <a:p>
            <a:endParaRPr lang="zh-CN" altLang="en-US" sz="2000">
              <a:solidFill>
                <a:srgbClr val="FF0000"/>
              </a:solidFill>
              <a:latin typeface="楷体" panose="02010609060101010101" charset="-122"/>
              <a:ea typeface="楷体" panose="02010609060101010101"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780415"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29044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
        <p:nvSpPr>
          <p:cNvPr id="15" name="文本框 14"/>
          <p:cNvSpPr txBox="1"/>
          <p:nvPr/>
        </p:nvSpPr>
        <p:spPr>
          <a:xfrm>
            <a:off x="5954871" y="2725101"/>
            <a:ext cx="5080000" cy="374015"/>
          </a:xfrm>
          <a:prstGeom prst="rect">
            <a:avLst/>
          </a:prstGeom>
        </p:spPr>
        <p:txBody>
          <a:bodyPr>
            <a:spAutoFit/>
          </a:bodyPr>
          <a:p>
            <a:pPr marL="3778885" indent="4445" algn="l" defTabSz="266700" eaLnBrk="0" fontAlgn="base">
              <a:lnSpc>
                <a:spcPct val="115000"/>
              </a:lnSpc>
              <a:spcBef>
                <a:spcPts val="800"/>
              </a:spcBef>
              <a:spcAft>
                <a:spcPct val="0"/>
              </a:spcAft>
            </a:pPr>
            <a:r>
              <a:rPr lang="en-US" altLang="zh-CN" sz="1600">
                <a:solidFill>
                  <a:srgbClr val="231F20"/>
                </a:solidFill>
                <a:latin typeface="仿宋" panose="02010609060101010101" charset="-122"/>
                <a:ea typeface="仿宋" panose="02010609060101010101" charset="-122"/>
              </a:rPr>
              <a:t> </a:t>
            </a:r>
            <a:endParaRPr lang="zh-CN" altLang="en-US" sz="1600">
              <a:solidFill>
                <a:srgbClr val="231F20"/>
              </a:solidFill>
              <a:latin typeface="仿宋" panose="02010609060101010101" charset="-122"/>
              <a:ea typeface="仿宋" panose="02010609060101010101" charset="-122"/>
            </a:endParaRPr>
          </a:p>
        </p:txBody>
      </p:sp>
      <p:sp>
        <p:nvSpPr>
          <p:cNvPr id="7" name="文本框 6"/>
          <p:cNvSpPr txBox="1"/>
          <p:nvPr/>
        </p:nvSpPr>
        <p:spPr>
          <a:xfrm>
            <a:off x="5913120" y="3953193"/>
            <a:ext cx="5080000" cy="260350"/>
          </a:xfrm>
          <a:prstGeom prst="rect">
            <a:avLst/>
          </a:prstGeom>
        </p:spPr>
        <p:txBody>
          <a:bodyPr>
            <a:spAutoFit/>
          </a:bodyPr>
          <a:p>
            <a:pPr marL="0" indent="0" algn="l" defTabSz="266700" eaLnBrk="0" fontAlgn="base">
              <a:spcBef>
                <a:spcPct val="0"/>
              </a:spcBef>
              <a:spcAft>
                <a:spcPct val="0"/>
              </a:spcAft>
            </a:pPr>
            <a:r>
              <a:rPr lang="en-US" altLang="zh-CN" sz="1100">
                <a:solidFill>
                  <a:srgbClr val="000000"/>
                </a:solidFill>
                <a:latin typeface="Arial" panose="020B0604020202020204"/>
                <a:ea typeface="Arial" panose="020B0604020202020204"/>
              </a:rPr>
              <a:t> </a:t>
            </a:r>
            <a:endParaRPr lang="en-US" altLang="zh-CN"/>
          </a:p>
        </p:txBody>
      </p:sp>
      <p:pic>
        <p:nvPicPr>
          <p:cNvPr id="22" name="图片 21"/>
          <p:cNvPicPr>
            <a:picLocks noChangeAspect="1"/>
          </p:cNvPicPr>
          <p:nvPr/>
        </p:nvPicPr>
        <p:blipFill>
          <a:blip r:embed="rId16"/>
          <a:stretch>
            <a:fillRect/>
          </a:stretch>
        </p:blipFill>
        <p:spPr>
          <a:xfrm>
            <a:off x="3385820" y="1590675"/>
            <a:ext cx="6042025" cy="3895725"/>
          </a:xfrm>
          <a:prstGeom prst="rect">
            <a:avLst/>
          </a:prstGeom>
        </p:spPr>
      </p:pic>
    </p:spTree>
    <p:custDataLst>
      <p:tags r:id="rId17"/>
    </p:custData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857887"/>
            <a:ext cx="12192000" cy="6095365"/>
          </a:xfrm>
          <a:prstGeom prst="rect">
            <a:avLst/>
          </a:prstGeom>
        </p:spPr>
      </p:pic>
      <p:pic>
        <p:nvPicPr>
          <p:cNvPr id="25" name="图形" descr="63e64362e634d"/>
          <p:cNvPicPr>
            <a:picLocks noChangeAspect="1"/>
          </p:cNvPicPr>
          <p:nvPr>
            <p:custDataLst>
              <p:tags r:id="rId3"/>
            </p:custDataLst>
          </p:nvPr>
        </p:nvPicPr>
        <p:blipFill>
          <a:blip r:embed="rId4"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13031" y="5118100"/>
            <a:ext cx="1482725" cy="1548130"/>
          </a:xfrm>
          <a:prstGeom prst="rect">
            <a:avLst/>
          </a:prstGeom>
        </p:spPr>
      </p:pic>
      <p:grpSp>
        <p:nvGrpSpPr>
          <p:cNvPr id="6" name="图形"/>
          <p:cNvGrpSpPr/>
          <p:nvPr/>
        </p:nvGrpSpPr>
        <p:grpSpPr>
          <a:xfrm>
            <a:off x="1037589" y="462915"/>
            <a:ext cx="4128771" cy="1015365"/>
            <a:chOff x="1401" y="1320"/>
            <a:chExt cx="6502" cy="1599"/>
          </a:xfrm>
        </p:grpSpPr>
        <p:sp>
          <p:nvSpPr>
            <p:cNvPr id="98" name="图形"/>
            <p:cNvSpPr/>
            <p:nvPr>
              <p:custDataLst>
                <p:tags r:id="rId7"/>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8"/>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9"/>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10"/>
            </p:custDataLst>
          </p:nvPr>
        </p:nvPicPr>
        <p:blipFill>
          <a:blip r:embed="rId11" cstate="email"/>
          <a:srcRect/>
          <a:stretch>
            <a:fillRect/>
          </a:stretch>
        </p:blipFill>
        <p:spPr>
          <a:xfrm flipH="1">
            <a:off x="205106" y="274955"/>
            <a:ext cx="648335" cy="1202690"/>
          </a:xfrm>
          <a:prstGeom prst="rect">
            <a:avLst/>
          </a:prstGeom>
        </p:spPr>
      </p:pic>
      <p:sp>
        <p:nvSpPr>
          <p:cNvPr id="17" name="图形"/>
          <p:cNvSpPr/>
          <p:nvPr>
            <p:custDataLst>
              <p:tags r:id="rId12"/>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nvGrpSpPr>
          <p:cNvPr id="9" name="组合 8"/>
          <p:cNvGrpSpPr/>
          <p:nvPr/>
        </p:nvGrpSpPr>
        <p:grpSpPr>
          <a:xfrm>
            <a:off x="3364865" y="4163695"/>
            <a:ext cx="12192000" cy="8968105"/>
            <a:chOff x="815" y="10755"/>
            <a:chExt cx="19200" cy="14123"/>
          </a:xfrm>
        </p:grpSpPr>
        <p:pic>
          <p:nvPicPr>
            <p:cNvPr id="3" name="图形" descr="643bea698bdff679"/>
            <p:cNvPicPr>
              <a:picLocks noChangeAspect="1"/>
            </p:cNvPicPr>
            <p:nvPr>
              <p:custDataLst>
                <p:tags r:id="rId13"/>
              </p:custDataLst>
            </p:nvPr>
          </p:nvPicPr>
          <p:blipFill>
            <a:blip r:embed="rId14" cstate="email"/>
            <a:stretch>
              <a:fillRect/>
            </a:stretch>
          </p:blipFill>
          <p:spPr>
            <a:xfrm>
              <a:off x="815" y="15278"/>
              <a:ext cx="19200" cy="9600"/>
            </a:xfrm>
            <a:prstGeom prst="rect">
              <a:avLst/>
            </a:prstGeom>
          </p:spPr>
        </p:pic>
        <p:sp>
          <p:nvSpPr>
            <p:cNvPr id="15" name="图形"/>
            <p:cNvSpPr/>
            <p:nvPr>
              <p:custDataLst>
                <p:tags r:id="rId15"/>
              </p:custDataLst>
            </p:nvPr>
          </p:nvSpPr>
          <p:spPr>
            <a:xfrm>
              <a:off x="5799" y="10755"/>
              <a:ext cx="2900" cy="3673"/>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16"/>
              </p:custDataLst>
            </p:nvPr>
          </p:nvSpPr>
          <p:spPr>
            <a:xfrm>
              <a:off x="6950" y="11074"/>
              <a:ext cx="1680" cy="1444"/>
            </a:xfrm>
            <a:prstGeom prst="rect">
              <a:avLst/>
            </a:prstGeom>
            <a:noFill/>
          </p:spPr>
          <p:txBody>
            <a:bodyPr wrap="square" rtlCol="0" anchor="t">
              <a:noAutofit/>
            </a:bodyPr>
            <a:lstStyle/>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17"/>
              </p:custDataLst>
            </p:nvPr>
          </p:nvSpPr>
          <p:spPr>
            <a:xfrm>
              <a:off x="5976" y="11584"/>
              <a:ext cx="1184" cy="628"/>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7" name="图形"/>
            <p:cNvSpPr txBox="1"/>
            <p:nvPr>
              <p:custDataLst>
                <p:tags r:id="rId18"/>
              </p:custDataLst>
            </p:nvPr>
          </p:nvSpPr>
          <p:spPr>
            <a:xfrm>
              <a:off x="5976" y="12732"/>
              <a:ext cx="2546" cy="743"/>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grpSp>
        <p:nvGrpSpPr>
          <p:cNvPr id="34" name="图形"/>
          <p:cNvGrpSpPr/>
          <p:nvPr/>
        </p:nvGrpSpPr>
        <p:grpSpPr>
          <a:xfrm>
            <a:off x="2886996" y="1680845"/>
            <a:ext cx="6627439" cy="4705428"/>
            <a:chOff x="1516" y="3675"/>
            <a:chExt cx="13309" cy="10624"/>
          </a:xfrm>
        </p:grpSpPr>
        <p:sp>
          <p:nvSpPr>
            <p:cNvPr id="33" name="图形"/>
            <p:cNvSpPr/>
            <p:nvPr>
              <p:custDataLst>
                <p:tags r:id="rId19"/>
              </p:custDataLst>
            </p:nvPr>
          </p:nvSpPr>
          <p:spPr>
            <a:xfrm>
              <a:off x="6529"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20"/>
              </p:custDataLst>
            </p:nvPr>
          </p:nvSpPr>
          <p:spPr>
            <a:xfrm>
              <a:off x="3869" y="9281"/>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21"/>
              </p:custDataLst>
            </p:nvPr>
          </p:nvSpPr>
          <p:spPr>
            <a:xfrm>
              <a:off x="6574" y="5103"/>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22"/>
              </p:custDataLst>
            </p:nvPr>
          </p:nvSpPr>
          <p:spPr>
            <a:xfrm>
              <a:off x="3995" y="10797"/>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23"/>
              </p:custDataLst>
            </p:nvPr>
          </p:nvSpPr>
          <p:spPr>
            <a:xfrm>
              <a:off x="6616" y="4845"/>
              <a:ext cx="1738"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24"/>
              </p:custDataLst>
            </p:nvPr>
          </p:nvSpPr>
          <p:spPr>
            <a:xfrm>
              <a:off x="3922" y="10557"/>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25"/>
              </p:custDataLst>
            </p:nvPr>
          </p:nvSpPr>
          <p:spPr>
            <a:xfrm>
              <a:off x="1516" y="3675"/>
              <a:ext cx="3971"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26"/>
              </p:custDataLst>
            </p:nvPr>
          </p:nvSpPr>
          <p:spPr>
            <a:xfrm>
              <a:off x="11198"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27"/>
              </p:custDataLst>
            </p:nvPr>
          </p:nvSpPr>
          <p:spPr>
            <a:xfrm>
              <a:off x="1963"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8"/>
              </p:custDataLst>
            </p:nvPr>
          </p:nvSpPr>
          <p:spPr>
            <a:xfrm>
              <a:off x="11198" y="4883"/>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29"/>
              </p:custDataLst>
            </p:nvPr>
          </p:nvSpPr>
          <p:spPr>
            <a:xfrm>
              <a:off x="11370" y="5150"/>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30"/>
              </p:custDataLst>
            </p:nvPr>
          </p:nvSpPr>
          <p:spPr>
            <a:xfrm>
              <a:off x="2091"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31"/>
              </p:custDataLst>
            </p:nvPr>
          </p:nvSpPr>
          <p:spPr>
            <a:xfrm>
              <a:off x="3289"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32"/>
              </p:custDataLst>
            </p:nvPr>
          </p:nvSpPr>
          <p:spPr>
            <a:xfrm>
              <a:off x="1748" y="6324"/>
              <a:ext cx="3655"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33"/>
              </p:custDataLst>
            </p:nvPr>
          </p:nvSpPr>
          <p:spPr>
            <a:xfrm>
              <a:off x="7928"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34"/>
              </p:custDataLst>
            </p:nvPr>
          </p:nvSpPr>
          <p:spPr>
            <a:xfrm>
              <a:off x="6751" y="6272"/>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35"/>
              </p:custDataLst>
            </p:nvPr>
          </p:nvSpPr>
          <p:spPr>
            <a:xfrm>
              <a:off x="12769" y="4173"/>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36"/>
              </p:custDataLst>
            </p:nvPr>
          </p:nvSpPr>
          <p:spPr>
            <a:xfrm>
              <a:off x="11395" y="6384"/>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37"/>
              </p:custDataLst>
            </p:nvPr>
          </p:nvSpPr>
          <p:spPr>
            <a:xfrm>
              <a:off x="5443" y="9740"/>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38"/>
              </p:custDataLst>
            </p:nvPr>
          </p:nvSpPr>
          <p:spPr>
            <a:xfrm>
              <a:off x="4056" y="12001"/>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39"/>
              </p:custDataLst>
            </p:nvPr>
          </p:nvSpPr>
          <p:spPr>
            <a:xfrm>
              <a:off x="2164"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40"/>
              </p:custDataLst>
            </p:nvPr>
          </p:nvSpPr>
          <p:spPr>
            <a:xfrm>
              <a:off x="6742"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41"/>
              </p:custDataLst>
            </p:nvPr>
          </p:nvSpPr>
          <p:spPr>
            <a:xfrm>
              <a:off x="11514" y="8126"/>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42"/>
              </p:custDataLst>
            </p:nvPr>
          </p:nvSpPr>
          <p:spPr>
            <a:xfrm>
              <a:off x="4282" y="13693"/>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sp>
        <p:nvSpPr>
          <p:cNvPr id="14" name="图形"/>
          <p:cNvSpPr/>
          <p:nvPr>
            <p:custDataLst>
              <p:tags r:id="rId43"/>
            </p:custDataLst>
          </p:nvPr>
        </p:nvSpPr>
        <p:spPr>
          <a:xfrm>
            <a:off x="6551930" y="4807585"/>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44"/>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2669540" y="1703705"/>
            <a:ext cx="8061961" cy="4523105"/>
          </a:xfrm>
          <a:prstGeom prst="rect">
            <a:avLst/>
          </a:prstGeom>
          <a:noFill/>
        </p:spPr>
        <p:txBody>
          <a:bodyPr wrap="square" rtlCol="0" anchor="t">
            <a:spAutoFit/>
          </a:bodyPr>
          <a:lstStyle/>
          <a:p>
            <a:pPr indent="457200" algn="just" fontAlgn="auto">
              <a:lnSpc>
                <a:spcPct val="150000"/>
              </a:lnSpc>
            </a:pPr>
            <a:r>
              <a:rPr lang="en-US" altLang="zh-CN" sz="3200" b="1" dirty="0">
                <a:latin typeface="楷体" panose="02010609060101010101" charset="-122"/>
                <a:ea typeface="楷体" panose="02010609060101010101" charset="-122"/>
              </a:rPr>
              <a:t>  </a:t>
            </a:r>
            <a:r>
              <a:rPr lang="zh-CN" altLang="en-US" sz="3200" b="1" dirty="0">
                <a:latin typeface="楷体" panose="02010609060101010101" charset="-122"/>
                <a:ea typeface="楷体" panose="02010609060101010101" charset="-122"/>
                <a:sym typeface="+mn-ea"/>
              </a:rPr>
              <a:t>小美不小心把借阅卡弄丢了，而且她没有改过原始密码。别人捡到她的借阅卡后，能知道小美在图书馆的哪些信息呢？怎样才能防止别人冒用我们的身份在图书馆进行不当操作呢？</a:t>
            </a:r>
            <a:endParaRPr lang="zh-CN" altLang="zh-CN" sz="3200" b="1" dirty="0">
              <a:latin typeface="楷体" panose="02010609060101010101" charset="-122"/>
              <a:ea typeface="楷体" panose="02010609060101010101" charset="-122"/>
              <a:sym typeface="Times New Roman" panose="02020603050405020304"/>
            </a:endParaRPr>
          </a:p>
          <a:p>
            <a:pPr indent="457200" algn="just" fontAlgn="auto">
              <a:lnSpc>
                <a:spcPct val="150000"/>
              </a:lnSpc>
            </a:pPr>
            <a:endParaRPr lang="zh-CN" altLang="zh-CN" sz="3200" b="1" dirty="0">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spTree>
    <p:custDataLst>
      <p:tags r:id="rId16"/>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dirty="0">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14" name="图形"/>
          <p:cNvGrpSpPr/>
          <p:nvPr/>
        </p:nvGrpSpPr>
        <p:grpSpPr>
          <a:xfrm>
            <a:off x="1816735" y="627380"/>
            <a:ext cx="3855085" cy="624840"/>
            <a:chOff x="9792" y="2872"/>
            <a:chExt cx="3609" cy="984"/>
          </a:xfrm>
        </p:grpSpPr>
        <p:sp>
          <p:nvSpPr>
            <p:cNvPr id="16" name="图形"/>
            <p:cNvSpPr/>
            <p:nvPr>
              <p:custDataLst>
                <p:tags r:id="rId9"/>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0"/>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nvGrpSpPr>
        <p:grpSpPr>
          <a:xfrm>
            <a:off x="1652944" y="2668020"/>
            <a:ext cx="4298476" cy="2337108"/>
            <a:chOff x="-170" y="5270"/>
            <a:chExt cx="10287" cy="3175"/>
          </a:xfrm>
        </p:grpSpPr>
        <p:sp>
          <p:nvSpPr>
            <p:cNvPr id="9" name="图形"/>
            <p:cNvSpPr txBox="1"/>
            <p:nvPr/>
          </p:nvSpPr>
          <p:spPr>
            <a:xfrm>
              <a:off x="1290" y="5825"/>
              <a:ext cx="8158" cy="1662"/>
            </a:xfrm>
            <a:prstGeom prst="rect">
              <a:avLst/>
            </a:prstGeom>
            <a:noFill/>
          </p:spPr>
          <p:txBody>
            <a:bodyPr wrap="square" rtlCol="0" anchor="t">
              <a:noAutofit/>
            </a:bodyPr>
            <a:lstStyle/>
            <a:p>
              <a:pPr indent="457200" algn="l" fontAlgn="auto">
                <a:lnSpc>
                  <a:spcPct val="100000"/>
                </a:lnSpc>
              </a:pPr>
              <a:r>
                <a:rPr lang="en-US" altLang="zh-CN" sz="2400" b="1" spc="-20" dirty="0">
                  <a:solidFill>
                    <a:srgbClr val="FF0000"/>
                  </a:solidFill>
                  <a:effectLst/>
                  <a:ea typeface="楷体" panose="02010609060101010101" charset="-122"/>
                  <a:cs typeface="楷体" panose="02010609060101010101" charset="-122"/>
                </a:rPr>
                <a:t> </a:t>
              </a:r>
              <a:r>
                <a:rPr lang="zh-CN" altLang="en-US" sz="2400" b="1" spc="-20" dirty="0">
                  <a:solidFill>
                    <a:srgbClr val="FF0000"/>
                  </a:solidFill>
                  <a:effectLst/>
                  <a:ea typeface="楷体" panose="02010609060101010101" charset="-122"/>
                  <a:cs typeface="楷体" panose="02010609060101010101" charset="-122"/>
                </a:rPr>
                <a:t>一旦个人数据被坏人利用，就有可能导致我们的人身安全、财产安全受到威胁。</a:t>
              </a:r>
              <a:r>
                <a:rPr lang="en-US" altLang="zh-CN" sz="2400" b="1" spc="-20" dirty="0">
                  <a:solidFill>
                    <a:srgbClr val="FF0000"/>
                  </a:solidFill>
                  <a:effectLst/>
                  <a:ea typeface="楷体" panose="02010609060101010101" charset="-122"/>
                  <a:cs typeface="楷体" panose="02010609060101010101" charset="-122"/>
                </a:rPr>
                <a:t>  </a:t>
              </a:r>
              <a:endParaRPr lang="zh-CN" altLang="en-US" sz="2400" b="1" dirty="0">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nvSpPr>
          <p:spPr>
            <a:xfrm rot="720000">
              <a:off x="-170" y="5270"/>
              <a:ext cx="10287" cy="3175"/>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853440" y="4236720"/>
            <a:ext cx="2245995" cy="2357755"/>
          </a:xfrm>
          <a:prstGeom prst="rect">
            <a:avLst/>
          </a:prstGeom>
        </p:spPr>
      </p:pic>
      <p:pic>
        <p:nvPicPr>
          <p:cNvPr id="19" name="图片 18" descr="小学壮壮"/>
          <p:cNvPicPr>
            <a:picLocks noChangeAspect="1"/>
          </p:cNvPicPr>
          <p:nvPr/>
        </p:nvPicPr>
        <p:blipFill>
          <a:blip r:embed="rId13">
            <a:extLst>
              <a:ext uri="{BEBA8EAE-BF5A-486C-A8C5-ECC9F3942E4B}">
                <a14:imgProps xmlns:a14="http://schemas.microsoft.com/office/drawing/2010/main">
                  <a14:imgLayer r:embed="rId14">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82125" y="3322955"/>
            <a:ext cx="1865630" cy="2103755"/>
          </a:xfrm>
          <a:prstGeom prst="rect">
            <a:avLst/>
          </a:prstGeom>
        </p:spPr>
      </p:pic>
      <p:grpSp>
        <p:nvGrpSpPr>
          <p:cNvPr id="15" name="组合 14"/>
          <p:cNvGrpSpPr/>
          <p:nvPr/>
        </p:nvGrpSpPr>
        <p:grpSpPr>
          <a:xfrm rot="0">
            <a:off x="6592881" y="2077191"/>
            <a:ext cx="3880920" cy="2029835"/>
            <a:chOff x="1012" y="2091"/>
            <a:chExt cx="8393" cy="3584"/>
          </a:xfrm>
        </p:grpSpPr>
        <p:sp>
          <p:nvSpPr>
            <p:cNvPr id="20" name="图形"/>
            <p:cNvSpPr txBox="1"/>
            <p:nvPr/>
          </p:nvSpPr>
          <p:spPr>
            <a:xfrm>
              <a:off x="2353" y="2672"/>
              <a:ext cx="6395" cy="3003"/>
            </a:xfrm>
            <a:prstGeom prst="rect">
              <a:avLst/>
            </a:prstGeom>
            <a:noFill/>
          </p:spPr>
          <p:txBody>
            <a:bodyPr wrap="square" rtlCol="0" anchor="t">
              <a:noAutofit/>
            </a:bodyPr>
            <a:lstStyle/>
            <a:p>
              <a:pPr indent="457200" algn="l" fontAlgn="auto">
                <a:lnSpc>
                  <a:spcPct val="100000"/>
                </a:lnSpc>
              </a:pPr>
              <a:r>
                <a:rPr lang="zh-CN" altLang="en-US" sz="2400" b="1" spc="-20" dirty="0">
                  <a:solidFill>
                    <a:srgbClr val="FF0000"/>
                  </a:solidFill>
                  <a:effectLst/>
                  <a:latin typeface="楷体" panose="02010609060101010101" charset="-122"/>
                  <a:ea typeface="楷体" panose="02010609060101010101" charset="-122"/>
                  <a:cs typeface="楷体" panose="02010609060101010101" charset="-122"/>
                </a:rPr>
                <a:t>不就是一张借阅卡而已，真的有这么重要吗？</a:t>
              </a:r>
              <a:endParaRPr lang="zh-CN" altLang="en-US" sz="2400" b="1" spc="-20" dirty="0">
                <a:solidFill>
                  <a:srgbClr val="FF0000"/>
                </a:solidFill>
                <a:ea typeface="楷体" panose="02010609060101010101" charset="-122"/>
              </a:endParaRPr>
            </a:p>
            <a:p>
              <a:pPr indent="457200" algn="just" fontAlgn="auto">
                <a:lnSpc>
                  <a:spcPts val="3580"/>
                </a:lnSpc>
              </a:pPr>
              <a:endParaRPr lang="zh-CN" altLang="en-US" sz="2400" b="1" dirty="0">
                <a:solidFill>
                  <a:srgbClr val="FF0000"/>
                </a:solidFill>
                <a:latin typeface="楷体" panose="02010609060101010101" charset="-122"/>
                <a:ea typeface="楷体" panose="02010609060101010101" charset="-122"/>
                <a:sym typeface="Times New Roman" panose="02020603050405020304"/>
              </a:endParaRPr>
            </a:p>
          </p:txBody>
        </p:sp>
        <p:sp>
          <p:nvSpPr>
            <p:cNvPr id="21" name="云形标注 7"/>
            <p:cNvSpPr/>
            <p:nvPr/>
          </p:nvSpPr>
          <p:spPr>
            <a:xfrm rot="20880000" flipH="1">
              <a:off x="1012" y="2091"/>
              <a:ext cx="8393" cy="342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grpSp>
      <p:grpSp>
        <p:nvGrpSpPr>
          <p:cNvPr id="13" name="图形"/>
          <p:cNvGrpSpPr/>
          <p:nvPr/>
        </p:nvGrpSpPr>
        <p:grpSpPr>
          <a:xfrm>
            <a:off x="1257300" y="634365"/>
            <a:ext cx="492125" cy="508000"/>
            <a:chOff x="1255" y="3884"/>
            <a:chExt cx="2102" cy="2102"/>
          </a:xfrm>
        </p:grpSpPr>
        <p:sp>
          <p:nvSpPr>
            <p:cNvPr id="22" name="图形"/>
            <p:cNvSpPr/>
            <p:nvPr>
              <p:custDataLst>
                <p:tags r:id="rId15"/>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23" name="图形" descr="343435383038393b343532383537393bd0d0d2b5b6a8cebb"/>
            <p:cNvPicPr>
              <a:picLocks noChangeAspect="1"/>
            </p:cNvPicPr>
            <p:nvPr>
              <p:custDataLst>
                <p:tags r:id="rId16"/>
              </p:custDataLst>
            </p:nvPr>
          </p:nvPicPr>
          <p:blipFill>
            <a:blip r:embed="rId17"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sp>
        <p:nvSpPr>
          <p:cNvPr id="24" name="文本框 23"/>
          <p:cNvSpPr txBox="1"/>
          <p:nvPr/>
        </p:nvSpPr>
        <p:spPr>
          <a:xfrm>
            <a:off x="1749425" y="1475105"/>
            <a:ext cx="8989695" cy="829945"/>
          </a:xfrm>
          <a:prstGeom prst="rect">
            <a:avLst/>
          </a:prstGeom>
          <a:ln>
            <a:noFill/>
          </a:ln>
        </p:spPr>
        <p:style>
          <a:lnRef idx="2">
            <a:schemeClr val="accent1"/>
          </a:lnRef>
          <a:fillRef idx="0">
            <a:srgbClr val="FFFFFF"/>
          </a:fillRef>
          <a:effectRef idx="0">
            <a:srgbClr val="FFFFFF"/>
          </a:effectRef>
          <a:fontRef idx="minor">
            <a:schemeClr val="tx1"/>
          </a:fontRef>
        </p:style>
        <p:txBody>
          <a:bodyPr wrap="square" rtlCol="0">
            <a:spAutoFit/>
          </a:bodyPr>
          <a:p>
            <a:r>
              <a:rPr lang="en-US" altLang="zh-CN" sz="2400">
                <a:latin typeface="楷体" panose="02010609060101010101" charset="-122"/>
                <a:ea typeface="楷体" panose="02010609060101010101" charset="-122"/>
              </a:rPr>
              <a:t>    </a:t>
            </a:r>
            <a:r>
              <a:rPr lang="zh-CN" altLang="en-US" sz="2400">
                <a:latin typeface="楷体" panose="02010609060101010101" charset="-122"/>
                <a:ea typeface="楷体" panose="02010609060101010101" charset="-122"/>
                <a:sym typeface="+mn-ea"/>
              </a:rPr>
              <a:t>小美不小心把借阅卡弄丢了，而且她没有改过原始密码。</a:t>
            </a:r>
            <a:r>
              <a:rPr lang="zh-CN" altLang="en-US" sz="2400">
                <a:latin typeface="楷体" panose="02010609060101010101" charset="-122"/>
                <a:ea typeface="楷体" panose="02010609060101010101" charset="-122"/>
              </a:rPr>
              <a:t>你会给小美什么建议？</a:t>
            </a:r>
            <a:endParaRPr lang="zh-CN" altLang="en-US" sz="2400">
              <a:latin typeface="楷体" panose="02010609060101010101" charset="-122"/>
              <a:ea typeface="楷体" panose="02010609060101010101" charset="-122"/>
            </a:endParaRPr>
          </a:p>
        </p:txBody>
      </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24"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93788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346835" y="1481455"/>
            <a:ext cx="9401175" cy="1014730"/>
          </a:xfrm>
          <a:prstGeom prst="rect">
            <a:avLst/>
          </a:prstGeom>
          <a:noFill/>
        </p:spPr>
        <p:txBody>
          <a:bodyPr wrap="square" rtlCol="0" anchor="t">
            <a:spAutoFit/>
          </a:bodyPr>
          <a:lstStyle/>
          <a:p>
            <a:pPr indent="457200" algn="l">
              <a:lnSpc>
                <a:spcPct val="100000"/>
              </a:lnSpc>
              <a:buClrTx/>
              <a:buSzTx/>
              <a:buNone/>
            </a:pPr>
            <a:r>
              <a:rPr lang="zh-CN" altLang="en-US" sz="2000" b="1">
                <a:latin typeface="楷体" panose="02010609060101010101" charset="-122"/>
                <a:ea typeface="楷体" panose="02010609060101010101" charset="-122"/>
                <a:sym typeface="Times New Roman" panose="02020603050405020304"/>
              </a:rPr>
              <a:t>壮壮在图书馆的电脑保存了一份有读者个人信息的文档，内容包含姓名、身份证号码等。壮壮想给文档加密，你能帮助他吗？请尝试给文档加密，并将操作步骤记录下来。</a:t>
            </a:r>
            <a:endParaRPr lang="zh-CN" altLang="en-US" sz="20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3" name="图片 2" descr="VR射击游戏体验"/>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56360" y="1209040"/>
            <a:ext cx="625475" cy="625475"/>
          </a:xfrm>
          <a:prstGeom prst="rect">
            <a:avLst/>
          </a:prstGeom>
        </p:spPr>
      </p:pic>
      <p:pic>
        <p:nvPicPr>
          <p:cNvPr id="9" name="图片 8" descr="图1_4"/>
          <p:cNvPicPr>
            <a:picLocks noChangeAspect="1"/>
          </p:cNvPicPr>
          <p:nvPr/>
        </p:nvPicPr>
        <p:blipFill>
          <a:blip r:embed="rId12"/>
          <a:stretch>
            <a:fillRect/>
          </a:stretch>
        </p:blipFill>
        <p:spPr>
          <a:xfrm>
            <a:off x="2186940" y="2698115"/>
            <a:ext cx="2715895" cy="2214245"/>
          </a:xfrm>
          <a:prstGeom prst="rect">
            <a:avLst/>
          </a:prstGeom>
        </p:spPr>
      </p:pic>
      <p:sp>
        <p:nvSpPr>
          <p:cNvPr id="20" name="矩形 19"/>
          <p:cNvSpPr/>
          <p:nvPr/>
        </p:nvSpPr>
        <p:spPr>
          <a:xfrm>
            <a:off x="3854450" y="4569460"/>
            <a:ext cx="1038860" cy="28257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矩形 20"/>
          <p:cNvSpPr/>
          <p:nvPr/>
        </p:nvSpPr>
        <p:spPr>
          <a:xfrm>
            <a:off x="2272665" y="3726815"/>
            <a:ext cx="1515745" cy="33083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 name="图片 7" descr="20-活动2练一练第二步"/>
          <p:cNvPicPr>
            <a:picLocks noChangeAspect="1"/>
          </p:cNvPicPr>
          <p:nvPr/>
        </p:nvPicPr>
        <p:blipFill>
          <a:blip r:embed="rId13"/>
          <a:stretch>
            <a:fillRect/>
          </a:stretch>
        </p:blipFill>
        <p:spPr>
          <a:xfrm>
            <a:off x="5940425" y="2400935"/>
            <a:ext cx="4479290" cy="2814955"/>
          </a:xfrm>
          <a:prstGeom prst="rect">
            <a:avLst/>
          </a:prstGeom>
        </p:spPr>
      </p:pic>
      <p:sp>
        <p:nvSpPr>
          <p:cNvPr id="13" name="文本框 12"/>
          <p:cNvSpPr txBox="1"/>
          <p:nvPr/>
        </p:nvSpPr>
        <p:spPr>
          <a:xfrm>
            <a:off x="1257300" y="5553710"/>
            <a:ext cx="9734550" cy="398780"/>
          </a:xfrm>
          <a:prstGeom prst="rect">
            <a:avLst/>
          </a:prstGeom>
        </p:spPr>
        <p:txBody>
          <a:bodyPr wrap="square">
            <a:spAutoFit/>
          </a:bodyPr>
          <a:p>
            <a:pPr marL="0" indent="0" algn="l" defTabSz="266700">
              <a:spcBef>
                <a:spcPct val="0"/>
              </a:spcBef>
              <a:spcAft>
                <a:spcPct val="0"/>
              </a:spcAft>
            </a:pPr>
            <a:r>
              <a:rPr lang="zh-CN" altLang="en-US" sz="2000">
                <a:solidFill>
                  <a:srgbClr val="231F20"/>
                </a:solidFill>
                <a:latin typeface="楷体" panose="02010609060101010101" charset="-122"/>
                <a:ea typeface="楷体" panose="02010609060101010101" charset="-122"/>
              </a:rPr>
              <a:t>加密操作步骤：</a:t>
            </a:r>
            <a:r>
              <a:rPr lang="en-US" altLang="zh-CN" sz="2000">
                <a:solidFill>
                  <a:srgbClr val="231F20"/>
                </a:solidFill>
                <a:latin typeface="楷体" panose="02010609060101010101" charset="-122"/>
                <a:ea typeface="楷体" panose="02010609060101010101" charset="-122"/>
              </a:rPr>
              <a:t>                                                  </a:t>
            </a:r>
            <a:endParaRPr lang="zh-CN" altLang="en-US" sz="2000">
              <a:solidFill>
                <a:srgbClr val="231F20"/>
              </a:solidFill>
              <a:latin typeface="楷体" panose="02010609060101010101" charset="-122"/>
              <a:ea typeface="楷体" panose="02010609060101010101" charset="-122"/>
            </a:endParaRPr>
          </a:p>
        </p:txBody>
      </p:sp>
      <p:pic>
        <p:nvPicPr>
          <p:cNvPr id="18" name="http://photo-static-api.fotomore.com/creative/vcg/400/new/VCG41N1126617340.jpg?uid=386&amp;timestamp=1738552139&amp;sign=3578a6a2892bbc36eb6edfd2aea24892" descr="templates\picture_hover\&amp;pky340_sjzg_VCG41N1126617340&amp;"/>
          <p:cNvPicPr>
            <a:picLocks noChangeAspect="1"/>
          </p:cNvPicPr>
          <p:nvPr/>
        </p:nvPicPr>
        <p:blipFill>
          <a:blip r:embed="rId14">
            <a:clrChange>
              <a:clrFrom>
                <a:srgbClr val="FFFFFF">
                  <a:alpha val="100000"/>
                </a:srgbClr>
              </a:clrFrom>
              <a:clrTo>
                <a:srgbClr val="FFFFFF">
                  <a:alpha val="100000"/>
                  <a:alpha val="0"/>
                </a:srgbClr>
              </a:clrTo>
            </a:clrChange>
          </a:blip>
          <a:srcRect l="60339" t="67648" b="12120"/>
          <a:stretch>
            <a:fillRect/>
          </a:stretch>
        </p:blipFill>
        <p:spPr>
          <a:xfrm flipV="1">
            <a:off x="4959985" y="3512185"/>
            <a:ext cx="1104265" cy="402590"/>
          </a:xfrm>
          <a:prstGeom prst="rect">
            <a:avLst/>
          </a:prstGeom>
        </p:spPr>
      </p:pic>
      <p:cxnSp>
        <p:nvCxnSpPr>
          <p:cNvPr id="19" name="直接连接符 18"/>
          <p:cNvCxnSpPr/>
          <p:nvPr/>
        </p:nvCxnSpPr>
        <p:spPr>
          <a:xfrm>
            <a:off x="3009900" y="5876290"/>
            <a:ext cx="7924800" cy="3810"/>
          </a:xfrm>
          <a:prstGeom prst="line">
            <a:avLst/>
          </a:prstGeom>
          <a:ln w="19050">
            <a:solidFill>
              <a:schemeClr val="tx1"/>
            </a:solidFill>
          </a:ln>
        </p:spPr>
        <p:style>
          <a:lnRef idx="2">
            <a:schemeClr val="accent1"/>
          </a:lnRef>
          <a:fillRef idx="0">
            <a:srgbClr val="FFFFFF"/>
          </a:fillRef>
          <a:effectRef idx="0">
            <a:srgbClr val="FFFFFF"/>
          </a:effectRef>
          <a:fontRef idx="minor">
            <a:schemeClr val="tx1"/>
          </a:fontRef>
        </p:style>
      </p:cxnSp>
      <p:cxnSp>
        <p:nvCxnSpPr>
          <p:cNvPr id="22" name="直接连接符 21"/>
          <p:cNvCxnSpPr/>
          <p:nvPr/>
        </p:nvCxnSpPr>
        <p:spPr>
          <a:xfrm>
            <a:off x="1365885" y="6222365"/>
            <a:ext cx="9625965" cy="44450"/>
          </a:xfrm>
          <a:prstGeom prst="line">
            <a:avLst/>
          </a:prstGeom>
          <a:ln>
            <a:solidFill>
              <a:schemeClr val="tx1"/>
            </a:solidFill>
          </a:ln>
        </p:spPr>
        <p:style>
          <a:lnRef idx="2">
            <a:schemeClr val="accent1"/>
          </a:lnRef>
          <a:fillRef idx="0">
            <a:srgbClr val="FFFFFF"/>
          </a:fillRef>
          <a:effectRef idx="0">
            <a:srgbClr val="FFFFFF"/>
          </a:effectRef>
          <a:fontRef idx="minor">
            <a:schemeClr val="tx1"/>
          </a:fontRef>
        </p:style>
      </p:cxnSp>
      <p:sp>
        <p:nvSpPr>
          <p:cNvPr id="23" name="文本框 22"/>
          <p:cNvSpPr txBox="1"/>
          <p:nvPr/>
        </p:nvSpPr>
        <p:spPr>
          <a:xfrm>
            <a:off x="9933305" y="5876925"/>
            <a:ext cx="302895" cy="437515"/>
          </a:xfrm>
          <a:prstGeom prst="rect">
            <a:avLst/>
          </a:prstGeom>
          <a:noFill/>
        </p:spPr>
        <p:txBody>
          <a:bodyPr wrap="square" rtlCol="0">
            <a:noAutofit/>
          </a:bodyPr>
          <a:p>
            <a:r>
              <a:rPr lang="zh-CN" altLang="en-US" sz="2400">
                <a:solidFill>
                  <a:srgbClr val="FF0000"/>
                </a:solidFill>
              </a:rPr>
              <a:t>。</a:t>
            </a:r>
            <a:endParaRPr lang="zh-CN" altLang="en-US" sz="2400">
              <a:solidFill>
                <a:srgbClr val="FF0000"/>
              </a:solidFill>
            </a:endParaRPr>
          </a:p>
        </p:txBody>
      </p:sp>
      <p:sp>
        <p:nvSpPr>
          <p:cNvPr id="27" name="文本框 26"/>
          <p:cNvSpPr txBox="1"/>
          <p:nvPr/>
        </p:nvSpPr>
        <p:spPr>
          <a:xfrm>
            <a:off x="3072765" y="5495290"/>
            <a:ext cx="8602345" cy="368300"/>
          </a:xfrm>
          <a:prstGeom prst="rect">
            <a:avLst/>
          </a:prstGeom>
          <a:noFill/>
        </p:spPr>
        <p:txBody>
          <a:bodyPr wrap="square" rtlCol="0">
            <a:spAutoFit/>
          </a:bodyPr>
          <a:p>
            <a:r>
              <a:rPr lang="zh-CN" altLang="en-US">
                <a:solidFill>
                  <a:srgbClr val="FF0000"/>
                </a:solidFill>
                <a:latin typeface="楷体" panose="02010609060101010101" charset="-122"/>
                <a:ea typeface="楷体" panose="02010609060101010101" charset="-122"/>
                <a:cs typeface="楷体" panose="02010609060101010101" charset="-122"/>
              </a:rPr>
              <a:t>打开</a:t>
            </a:r>
            <a:r>
              <a:rPr lang="en-US" altLang="zh-CN">
                <a:solidFill>
                  <a:srgbClr val="FF0000"/>
                </a:solidFill>
                <a:latin typeface="楷体" panose="02010609060101010101" charset="-122"/>
                <a:ea typeface="楷体" panose="02010609060101010101" charset="-122"/>
                <a:cs typeface="楷体" panose="02010609060101010101" charset="-122"/>
              </a:rPr>
              <a:t>“</a:t>
            </a:r>
            <a:r>
              <a:rPr lang="zh-CN" altLang="en-US">
                <a:solidFill>
                  <a:srgbClr val="FF0000"/>
                </a:solidFill>
                <a:latin typeface="楷体" panose="02010609060101010101" charset="-122"/>
                <a:ea typeface="楷体" panose="02010609060101010101" charset="-122"/>
                <a:cs typeface="楷体" panose="02010609060101010101" charset="-122"/>
              </a:rPr>
              <a:t>文件</a:t>
            </a:r>
            <a:r>
              <a:rPr lang="en-US" altLang="zh-CN">
                <a:solidFill>
                  <a:srgbClr val="FF0000"/>
                </a:solidFill>
                <a:latin typeface="楷体" panose="02010609060101010101" charset="-122"/>
                <a:ea typeface="楷体" panose="02010609060101010101" charset="-122"/>
                <a:cs typeface="楷体" panose="02010609060101010101" charset="-122"/>
              </a:rPr>
              <a:t>”</a:t>
            </a:r>
            <a:r>
              <a:rPr lang="zh-CN" altLang="en-US">
                <a:solidFill>
                  <a:srgbClr val="FF0000"/>
                </a:solidFill>
                <a:latin typeface="楷体" panose="02010609060101010101" charset="-122"/>
                <a:ea typeface="楷体" panose="02010609060101010101" charset="-122"/>
                <a:cs typeface="楷体" panose="02010609060101010101" charset="-122"/>
              </a:rPr>
              <a:t>菜单栏，找到</a:t>
            </a:r>
            <a:r>
              <a:rPr lang="en-US" altLang="zh-CN">
                <a:solidFill>
                  <a:srgbClr val="FF0000"/>
                </a:solidFill>
                <a:latin typeface="楷体" panose="02010609060101010101" charset="-122"/>
                <a:ea typeface="楷体" panose="02010609060101010101" charset="-122"/>
                <a:cs typeface="楷体" panose="02010609060101010101" charset="-122"/>
              </a:rPr>
              <a:t>“</a:t>
            </a:r>
            <a:r>
              <a:rPr lang="zh-CN" altLang="en-US">
                <a:solidFill>
                  <a:srgbClr val="FF0000"/>
                </a:solidFill>
                <a:latin typeface="楷体" panose="02010609060101010101" charset="-122"/>
                <a:ea typeface="楷体" panose="02010609060101010101" charset="-122"/>
                <a:cs typeface="楷体" panose="02010609060101010101" charset="-122"/>
              </a:rPr>
              <a:t>文档加密</a:t>
            </a:r>
            <a:r>
              <a:rPr lang="en-US" altLang="zh-CN">
                <a:solidFill>
                  <a:srgbClr val="FF0000"/>
                </a:solidFill>
                <a:latin typeface="楷体" panose="02010609060101010101" charset="-122"/>
                <a:ea typeface="楷体" panose="02010609060101010101" charset="-122"/>
                <a:cs typeface="楷体" panose="02010609060101010101" charset="-122"/>
              </a:rPr>
              <a:t>”</a:t>
            </a:r>
            <a:r>
              <a:rPr lang="zh-CN" altLang="en-US">
                <a:solidFill>
                  <a:srgbClr val="FF0000"/>
                </a:solidFill>
                <a:latin typeface="楷体" panose="02010609060101010101" charset="-122"/>
                <a:ea typeface="楷体" panose="02010609060101010101" charset="-122"/>
                <a:cs typeface="楷体" panose="02010609060101010101" charset="-122"/>
              </a:rPr>
              <a:t>选项，选择</a:t>
            </a:r>
            <a:r>
              <a:rPr lang="en-US" altLang="zh-CN">
                <a:solidFill>
                  <a:srgbClr val="FF0000"/>
                </a:solidFill>
                <a:latin typeface="楷体" panose="02010609060101010101" charset="-122"/>
                <a:ea typeface="楷体" panose="02010609060101010101" charset="-122"/>
                <a:cs typeface="楷体" panose="02010609060101010101" charset="-122"/>
                <a:sym typeface="+mn-ea"/>
              </a:rPr>
              <a:t>“</a:t>
            </a:r>
            <a:r>
              <a:rPr lang="zh-CN" altLang="en-US">
                <a:solidFill>
                  <a:srgbClr val="FF0000"/>
                </a:solidFill>
                <a:latin typeface="楷体" panose="02010609060101010101" charset="-122"/>
                <a:ea typeface="楷体" panose="02010609060101010101" charset="-122"/>
                <a:cs typeface="楷体" panose="02010609060101010101" charset="-122"/>
                <a:sym typeface="+mn-ea"/>
              </a:rPr>
              <a:t>用密码加密</a:t>
            </a:r>
            <a:r>
              <a:rPr lang="en-US" altLang="zh-CN">
                <a:solidFill>
                  <a:srgbClr val="FF0000"/>
                </a:solidFill>
                <a:latin typeface="楷体" panose="02010609060101010101" charset="-122"/>
                <a:ea typeface="楷体" panose="02010609060101010101" charset="-122"/>
                <a:cs typeface="楷体" panose="02010609060101010101" charset="-122"/>
                <a:sym typeface="+mn-ea"/>
              </a:rPr>
              <a:t>”</a:t>
            </a:r>
            <a:r>
              <a:rPr lang="zh-CN" altLang="en-US">
                <a:solidFill>
                  <a:srgbClr val="FF0000"/>
                </a:solidFill>
                <a:latin typeface="楷体" panose="02010609060101010101" charset="-122"/>
                <a:ea typeface="楷体" panose="02010609060101010101" charset="-122"/>
                <a:cs typeface="楷体" panose="02010609060101010101" charset="-122"/>
                <a:sym typeface="+mn-ea"/>
              </a:rPr>
              <a:t>命令。</a:t>
            </a:r>
            <a:r>
              <a:rPr lang="zh-CN" altLang="en-US" kern="800">
                <a:solidFill>
                  <a:srgbClr val="FF0000"/>
                </a:solidFill>
                <a:uFillTx/>
                <a:latin typeface="楷体" panose="02010609060101010101" charset="-122"/>
                <a:ea typeface="楷体" panose="02010609060101010101" charset="-122"/>
                <a:cs typeface="楷体" panose="02010609060101010101" charset="-122"/>
                <a:sym typeface="+mn-ea"/>
              </a:rPr>
              <a:t>在弹</a:t>
            </a:r>
            <a:endParaRPr lang="zh-CN" altLang="en-US" kern="800">
              <a:solidFill>
                <a:srgbClr val="FF0000"/>
              </a:solidFill>
              <a:uFillTx/>
              <a:latin typeface="楷体" panose="02010609060101010101" charset="-122"/>
              <a:ea typeface="楷体" panose="02010609060101010101" charset="-122"/>
              <a:cs typeface="楷体" panose="02010609060101010101" charset="-122"/>
              <a:sym typeface="+mn-ea"/>
            </a:endParaRPr>
          </a:p>
        </p:txBody>
      </p:sp>
      <p:sp>
        <p:nvSpPr>
          <p:cNvPr id="29" name="文本框 28"/>
          <p:cNvSpPr txBox="1"/>
          <p:nvPr/>
        </p:nvSpPr>
        <p:spPr>
          <a:xfrm>
            <a:off x="1507490" y="5904865"/>
            <a:ext cx="8912225" cy="368300"/>
          </a:xfrm>
          <a:prstGeom prst="rect">
            <a:avLst/>
          </a:prstGeom>
          <a:noFill/>
        </p:spPr>
        <p:txBody>
          <a:bodyPr wrap="square" rtlCol="0">
            <a:spAutoFit/>
          </a:bodyPr>
          <a:p>
            <a:pPr algn="l"/>
            <a:r>
              <a:rPr lang="zh-CN" altLang="en-US" kern="800">
                <a:solidFill>
                  <a:srgbClr val="FF0000"/>
                </a:solidFill>
                <a:uFillTx/>
                <a:latin typeface="楷体" panose="02010609060101010101" charset="-122"/>
                <a:ea typeface="楷体" panose="02010609060101010101" charset="-122"/>
                <a:cs typeface="楷体" panose="02010609060101010101" charset="-122"/>
                <a:sym typeface="+mn-ea"/>
              </a:rPr>
              <a:t>出</a:t>
            </a:r>
            <a:r>
              <a:rPr lang="zh-CN" altLang="en-US" kern="800">
                <a:solidFill>
                  <a:srgbClr val="FF0000"/>
                </a:solidFill>
                <a:uFillTx/>
                <a:latin typeface="楷体" panose="02010609060101010101" charset="-122"/>
                <a:ea typeface="楷体" panose="02010609060101010101" charset="-122"/>
                <a:cs typeface="楷体" panose="02010609060101010101" charset="-122"/>
                <a:sym typeface="+mn-ea"/>
              </a:rPr>
              <a:t>的对话框中，输入密码等信息，随后单击</a:t>
            </a:r>
            <a:r>
              <a:rPr lang="en-US" altLang="zh-CN" kern="800">
                <a:solidFill>
                  <a:srgbClr val="FF0000"/>
                </a:solidFill>
                <a:uFillTx/>
                <a:latin typeface="楷体" panose="02010609060101010101" charset="-122"/>
                <a:ea typeface="楷体" panose="02010609060101010101" charset="-122"/>
                <a:cs typeface="楷体" panose="02010609060101010101" charset="-122"/>
                <a:sym typeface="+mn-ea"/>
              </a:rPr>
              <a:t>“</a:t>
            </a:r>
            <a:r>
              <a:rPr lang="zh-CN" altLang="en-US" kern="800">
                <a:solidFill>
                  <a:srgbClr val="FF0000"/>
                </a:solidFill>
                <a:uFillTx/>
                <a:latin typeface="楷体" panose="02010609060101010101" charset="-122"/>
                <a:ea typeface="楷体" panose="02010609060101010101" charset="-122"/>
                <a:cs typeface="楷体" panose="02010609060101010101" charset="-122"/>
                <a:sym typeface="+mn-ea"/>
              </a:rPr>
              <a:t>应用</a:t>
            </a:r>
            <a:r>
              <a:rPr lang="en-US" altLang="zh-CN" kern="800">
                <a:solidFill>
                  <a:srgbClr val="FF0000"/>
                </a:solidFill>
                <a:uFillTx/>
                <a:latin typeface="楷体" panose="02010609060101010101" charset="-122"/>
                <a:ea typeface="楷体" panose="02010609060101010101" charset="-122"/>
                <a:cs typeface="楷体" panose="02010609060101010101" charset="-122"/>
                <a:sym typeface="+mn-ea"/>
              </a:rPr>
              <a:t>”</a:t>
            </a:r>
            <a:r>
              <a:rPr lang="zh-CN" altLang="en-US" kern="800">
                <a:solidFill>
                  <a:srgbClr val="FF0000"/>
                </a:solidFill>
                <a:uFillTx/>
                <a:latin typeface="楷体" panose="02010609060101010101" charset="-122"/>
                <a:ea typeface="楷体" panose="02010609060101010101" charset="-122"/>
                <a:cs typeface="楷体" panose="02010609060101010101" charset="-122"/>
                <a:sym typeface="+mn-ea"/>
              </a:rPr>
              <a:t>按钮。最后，保存加密后的文档</a:t>
            </a:r>
            <a:endParaRPr lang="zh-CN" altLang="en-US" kern="800">
              <a:solidFill>
                <a:srgbClr val="FF0000"/>
              </a:solidFill>
              <a:uFillTx/>
              <a:latin typeface="楷体" panose="02010609060101010101" charset="-122"/>
              <a:ea typeface="楷体" panose="02010609060101010101" charset="-122"/>
              <a:cs typeface="楷体" panose="02010609060101010101" charset="-122"/>
              <a:sym typeface="+mn-ea"/>
            </a:endParaRPr>
          </a:p>
        </p:txBody>
      </p:sp>
      <p:sp>
        <p:nvSpPr>
          <p:cNvPr id="4" name="矩形 3"/>
          <p:cNvSpPr/>
          <p:nvPr/>
        </p:nvSpPr>
        <p:spPr>
          <a:xfrm>
            <a:off x="6944360" y="3444240"/>
            <a:ext cx="1038860" cy="47117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矩形 9"/>
          <p:cNvSpPr/>
          <p:nvPr/>
        </p:nvSpPr>
        <p:spPr>
          <a:xfrm>
            <a:off x="9403080" y="4676140"/>
            <a:ext cx="873760" cy="4121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nvGrpSpPr>
          <p:cNvPr id="28" name="图形"/>
          <p:cNvGrpSpPr/>
          <p:nvPr/>
        </p:nvGrpSpPr>
        <p:grpSpPr>
          <a:xfrm>
            <a:off x="1816735" y="627380"/>
            <a:ext cx="3855085" cy="624840"/>
            <a:chOff x="9792" y="2872"/>
            <a:chExt cx="3609" cy="984"/>
          </a:xfrm>
        </p:grpSpPr>
        <p:sp>
          <p:nvSpPr>
            <p:cNvPr id="30"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31" name="图形"/>
            <p:cNvSpPr txBox="1"/>
            <p:nvPr>
              <p:custDataLst>
                <p:tags r:id="rId16"/>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par>
                                <p:cTn id="46" presetID="1" presetClass="entr" presetSubtype="0"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1" grpId="0" bldLvl="0" animBg="1"/>
      <p:bldP spid="21" grpId="1" animBg="1"/>
      <p:bldP spid="13" grpId="0"/>
      <p:bldP spid="13" grpId="1"/>
      <p:bldP spid="27" grpId="0"/>
      <p:bldP spid="29" grpId="0"/>
      <p:bldP spid="27" grpId="1"/>
      <p:bldP spid="29" grpId="1"/>
      <p:bldP spid="23" grpId="0"/>
      <p:bldP spid="23" grpId="1"/>
      <p:bldP spid="4" grpId="0" bldLvl="0" animBg="1"/>
      <p:bldP spid="4" grpId="1" animBg="1"/>
      <p:bldP spid="10" grpId="0" bldLvl="0" animBg="1"/>
      <p:bldP spid="1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365885" y="1414780"/>
            <a:ext cx="10300970" cy="3753485"/>
          </a:xfrm>
          <a:prstGeom prst="rect">
            <a:avLst/>
          </a:prstGeom>
          <a:noFill/>
        </p:spPr>
        <p:txBody>
          <a:bodyPr wrap="square" rtlCol="0" anchor="t">
            <a:spAutoFit/>
          </a:bodyPr>
          <a:lstStyle/>
          <a:p>
            <a:pPr indent="457200" algn="just">
              <a:lnSpc>
                <a:spcPct val="125000"/>
              </a:lnSpc>
              <a:spcBef>
                <a:spcPts val="0"/>
              </a:spcBef>
              <a:spcAft>
                <a:spcPts val="0"/>
              </a:spcAft>
              <a:buClrTx/>
              <a:buSzTx/>
              <a:buNone/>
            </a:pPr>
            <a:endParaRPr lang="zh-CN" altLang="en-US" sz="2800">
              <a:latin typeface="楷体" panose="02010609060101010101" charset="-122"/>
              <a:ea typeface="楷体" panose="02010609060101010101" charset="-122"/>
              <a:sym typeface="Times New Roman" panose="02020603050405020304"/>
            </a:endParaRPr>
          </a:p>
          <a:p>
            <a:pPr indent="457200" algn="just">
              <a:lnSpc>
                <a:spcPct val="125000"/>
              </a:lnSpc>
              <a:spcBef>
                <a:spcPts val="0"/>
              </a:spcBef>
              <a:spcAft>
                <a:spcPts val="0"/>
              </a:spcAft>
              <a:buClrTx/>
              <a:buSzTx/>
              <a:buNone/>
            </a:pPr>
            <a:r>
              <a:rPr lang="zh-CN" altLang="en-US" sz="2800">
                <a:latin typeface="楷体" panose="02010609060101010101" charset="-122"/>
                <a:ea typeface="楷体" panose="02010609060101010101" charset="-122"/>
                <a:sym typeface="Times New Roman" panose="02020603050405020304"/>
              </a:rPr>
              <a:t>以下哪个选项不是设置强密码的好方法？（</a:t>
            </a:r>
            <a:r>
              <a:rPr lang="en-US" altLang="zh-CN" sz="2800">
                <a:latin typeface="楷体" panose="02010609060101010101" charset="-122"/>
                <a:ea typeface="楷体" panose="02010609060101010101" charset="-122"/>
                <a:sym typeface="Times New Roman" panose="02020603050405020304"/>
              </a:rPr>
              <a:t>   </a:t>
            </a:r>
            <a:r>
              <a:rPr lang="zh-CN" altLang="en-US" sz="2800">
                <a:latin typeface="楷体" panose="02010609060101010101" charset="-122"/>
                <a:ea typeface="楷体" panose="02010609060101010101" charset="-122"/>
                <a:sym typeface="Times New Roman" panose="02020603050405020304"/>
              </a:rPr>
              <a:t>）</a:t>
            </a:r>
            <a:endParaRPr lang="zh-CN" altLang="en-US" sz="2800">
              <a:latin typeface="楷体" panose="02010609060101010101" charset="-122"/>
              <a:ea typeface="楷体" panose="02010609060101010101" charset="-122"/>
              <a:sym typeface="Times New Roman" panose="02020603050405020304"/>
            </a:endParaRPr>
          </a:p>
          <a:p>
            <a:pPr indent="457200" algn="just">
              <a:lnSpc>
                <a:spcPct val="150000"/>
              </a:lnSpc>
              <a:buClrTx/>
              <a:buSzTx/>
              <a:buNone/>
            </a:pPr>
            <a:r>
              <a:rPr lang="en-US" altLang="zh-CN" sz="2800">
                <a:latin typeface="楷体" panose="02010609060101010101" charset="-122"/>
                <a:ea typeface="楷体" panose="02010609060101010101" charset="-122"/>
                <a:sym typeface="Times New Roman" panose="02020603050405020304"/>
              </a:rPr>
              <a:t>A. </a:t>
            </a:r>
            <a:r>
              <a:rPr lang="zh-CN" altLang="en-US" sz="2800">
                <a:latin typeface="楷体" panose="02010609060101010101" charset="-122"/>
                <a:ea typeface="楷体" panose="02010609060101010101" charset="-122"/>
                <a:sym typeface="Times New Roman" panose="02020603050405020304"/>
              </a:rPr>
              <a:t>使用生日作为密码</a:t>
            </a:r>
            <a:endParaRPr lang="zh-CN" altLang="en-US" sz="2800">
              <a:latin typeface="楷体" panose="02010609060101010101" charset="-122"/>
              <a:ea typeface="楷体" panose="02010609060101010101" charset="-122"/>
              <a:sym typeface="Times New Roman" panose="02020603050405020304"/>
            </a:endParaRPr>
          </a:p>
          <a:p>
            <a:pPr indent="457200" algn="just">
              <a:lnSpc>
                <a:spcPct val="150000"/>
              </a:lnSpc>
              <a:buClrTx/>
              <a:buSzTx/>
              <a:buNone/>
            </a:pPr>
            <a:r>
              <a:rPr lang="en-US" altLang="zh-CN" sz="2800">
                <a:latin typeface="楷体" panose="02010609060101010101" charset="-122"/>
                <a:ea typeface="楷体" panose="02010609060101010101" charset="-122"/>
                <a:sym typeface="Times New Roman" panose="02020603050405020304"/>
              </a:rPr>
              <a:t>B. </a:t>
            </a:r>
            <a:r>
              <a:rPr lang="zh-CN" altLang="en-US" sz="2800">
                <a:latin typeface="楷体" panose="02010609060101010101" charset="-122"/>
                <a:ea typeface="楷体" panose="02010609060101010101" charset="-122"/>
                <a:sym typeface="Times New Roman" panose="02020603050405020304"/>
              </a:rPr>
              <a:t>密码包含大小写字母、数字和特殊字符</a:t>
            </a:r>
            <a:endParaRPr lang="zh-CN" altLang="en-US" sz="2800">
              <a:latin typeface="楷体" panose="02010609060101010101" charset="-122"/>
              <a:ea typeface="楷体" panose="02010609060101010101" charset="-122"/>
              <a:sym typeface="Times New Roman" panose="02020603050405020304"/>
            </a:endParaRPr>
          </a:p>
          <a:p>
            <a:pPr indent="457200" algn="just">
              <a:lnSpc>
                <a:spcPct val="150000"/>
              </a:lnSpc>
              <a:buClrTx/>
              <a:buSzTx/>
              <a:buNone/>
            </a:pPr>
            <a:r>
              <a:rPr lang="en-US" altLang="zh-CN" sz="2800">
                <a:latin typeface="楷体" panose="02010609060101010101" charset="-122"/>
                <a:ea typeface="楷体" panose="02010609060101010101" charset="-122"/>
                <a:sym typeface="Times New Roman" panose="02020603050405020304"/>
              </a:rPr>
              <a:t>C. </a:t>
            </a:r>
            <a:r>
              <a:rPr lang="zh-CN" altLang="en-US" sz="2800">
                <a:latin typeface="楷体" panose="02010609060101010101" charset="-122"/>
                <a:ea typeface="楷体" panose="02010609060101010101" charset="-122"/>
                <a:sym typeface="Times New Roman" panose="02020603050405020304"/>
              </a:rPr>
              <a:t>密码不少于</a:t>
            </a:r>
            <a:r>
              <a:rPr lang="en-US" altLang="zh-CN" sz="2800">
                <a:latin typeface="楷体" panose="02010609060101010101" charset="-122"/>
                <a:ea typeface="楷体" panose="02010609060101010101" charset="-122"/>
                <a:sym typeface="Times New Roman" panose="02020603050405020304"/>
              </a:rPr>
              <a:t> 8 </a:t>
            </a:r>
            <a:r>
              <a:rPr lang="zh-CN" altLang="en-US" sz="2800">
                <a:latin typeface="楷体" panose="02010609060101010101" charset="-122"/>
                <a:ea typeface="楷体" panose="02010609060101010101" charset="-122"/>
                <a:sym typeface="Times New Roman" panose="02020603050405020304"/>
              </a:rPr>
              <a:t>位数</a:t>
            </a:r>
            <a:endParaRPr lang="zh-CN" altLang="en-US" sz="2800">
              <a:latin typeface="楷体" panose="02010609060101010101" charset="-122"/>
              <a:ea typeface="楷体" panose="02010609060101010101" charset="-122"/>
              <a:sym typeface="Times New Roman" panose="02020603050405020304"/>
            </a:endParaRPr>
          </a:p>
          <a:p>
            <a:pPr indent="457200" algn="just">
              <a:lnSpc>
                <a:spcPct val="150000"/>
              </a:lnSpc>
              <a:buClrTx/>
              <a:buSzTx/>
              <a:buNone/>
            </a:pPr>
            <a:r>
              <a:rPr lang="en-US" altLang="zh-CN" sz="2800">
                <a:latin typeface="楷体" panose="02010609060101010101" charset="-122"/>
                <a:ea typeface="楷体" panose="02010609060101010101" charset="-122"/>
                <a:sym typeface="Times New Roman" panose="02020603050405020304"/>
              </a:rPr>
              <a:t>D. </a:t>
            </a:r>
            <a:r>
              <a:rPr lang="zh-CN" altLang="en-US" sz="2800">
                <a:latin typeface="楷体" panose="02010609060101010101" charset="-122"/>
                <a:ea typeface="楷体" panose="02010609060101010101" charset="-122"/>
                <a:sym typeface="Times New Roman" panose="02020603050405020304"/>
              </a:rPr>
              <a:t>不使用多位连续数字等容易被猜出的密码</a:t>
            </a:r>
            <a:endParaRPr lang="zh-CN" altLang="en-US" sz="2800">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3" name="图片 2" descr="VR射击游戏体验"/>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65885" y="1414780"/>
            <a:ext cx="625475" cy="625475"/>
          </a:xfrm>
          <a:prstGeom prst="rect">
            <a:avLst/>
          </a:prstGeom>
        </p:spPr>
      </p:pic>
      <p:sp>
        <p:nvSpPr>
          <p:cNvPr id="4" name="文本框 3"/>
          <p:cNvSpPr txBox="1"/>
          <p:nvPr/>
        </p:nvSpPr>
        <p:spPr>
          <a:xfrm>
            <a:off x="8768080" y="2040255"/>
            <a:ext cx="484505" cy="521970"/>
          </a:xfrm>
          <a:prstGeom prst="rect">
            <a:avLst/>
          </a:prstGeom>
          <a:noFill/>
        </p:spPr>
        <p:txBody>
          <a:bodyPr wrap="square" rtlCol="0">
            <a:spAutoFit/>
          </a:bodyPr>
          <a:p>
            <a:r>
              <a:rPr lang="en-US" altLang="zh-CN" sz="2800" b="1">
                <a:solidFill>
                  <a:srgbClr val="FF0000"/>
                </a:solidFill>
                <a:latin typeface="楷体" panose="02010609060101010101" charset="-122"/>
                <a:ea typeface="楷体" panose="02010609060101010101" charset="-122"/>
                <a:sym typeface="Times New Roman" panose="02020603050405020304"/>
              </a:rPr>
              <a:t>A</a:t>
            </a:r>
            <a:endParaRPr lang="en-US" altLang="zh-CN" sz="2800" b="1">
              <a:solidFill>
                <a:srgbClr val="FF0000"/>
              </a:solidFill>
              <a:latin typeface="楷体" panose="02010609060101010101" charset="-122"/>
              <a:ea typeface="楷体" panose="02010609060101010101" charset="-122"/>
              <a:sym typeface="Times New Roman" panose="02020603050405020304"/>
            </a:endParaRPr>
          </a:p>
        </p:txBody>
      </p:sp>
      <p:pic>
        <p:nvPicPr>
          <p:cNvPr id="8" name="http://photo-static-api.fotomore.com/creative/vcg/400/new/VCG211320090257.jpg?uid=386&amp;timestamp=1738735987&amp;sign=2bb7050e8d83a8f997463a6018f9ab54" descr="templates\picture_hover\&amp;pky200_sjzg_VCG211320090257&amp;"/>
          <p:cNvPicPr>
            <a:picLocks noChangeAspect="1"/>
          </p:cNvPicPr>
          <p:nvPr/>
        </p:nvPicPr>
        <p:blipFill>
          <a:blip r:embed="rId12">
            <a:clrChange>
              <a:clrFrom>
                <a:srgbClr val="EBF7FF">
                  <a:alpha val="100000"/>
                </a:srgbClr>
              </a:clrFrom>
              <a:clrTo>
                <a:srgbClr val="EBF7FF">
                  <a:alpha val="100000"/>
                  <a:alpha val="0"/>
                </a:srgbClr>
              </a:clrTo>
            </a:clrChange>
          </a:blip>
          <a:stretch>
            <a:fillRect/>
          </a:stretch>
        </p:blipFill>
        <p:spPr>
          <a:xfrm>
            <a:off x="8768080" y="4144010"/>
            <a:ext cx="3352165" cy="2198370"/>
          </a:xfrm>
          <a:prstGeom prst="rect">
            <a:avLst/>
          </a:prstGeom>
        </p:spPr>
      </p:pic>
      <p:grpSp>
        <p:nvGrpSpPr>
          <p:cNvPr id="9" name="图形"/>
          <p:cNvGrpSpPr/>
          <p:nvPr/>
        </p:nvGrpSpPr>
        <p:grpSpPr>
          <a:xfrm>
            <a:off x="1816735" y="627380"/>
            <a:ext cx="3855085" cy="624840"/>
            <a:chOff x="9792" y="2872"/>
            <a:chExt cx="3609" cy="984"/>
          </a:xfrm>
        </p:grpSpPr>
        <p:sp>
          <p:nvSpPr>
            <p:cNvPr id="10" name="图形"/>
            <p:cNvSpPr/>
            <p:nvPr>
              <p:custDataLst>
                <p:tags r:id="rId1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4"/>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活动一：选一选</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1.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给整个文档加密，意味着无论一个文档里面有多少个</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工作表都会被保护。如果只想加密保护其中一个工作表，我</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们该如何操作呢？</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365885" y="1414780"/>
            <a:ext cx="10300970" cy="740410"/>
          </a:xfrm>
          <a:prstGeom prst="rect">
            <a:avLst/>
          </a:prstGeom>
          <a:noFill/>
        </p:spPr>
        <p:txBody>
          <a:bodyPr wrap="square" rtlCol="0" anchor="t">
            <a:noAutofit/>
          </a:bodyPr>
          <a:lstStyle/>
          <a:p>
            <a:pPr indent="457200" algn="just">
              <a:lnSpc>
                <a:spcPct val="125000"/>
              </a:lnSpc>
              <a:spcBef>
                <a:spcPts val="0"/>
              </a:spcBef>
              <a:spcAft>
                <a:spcPts val="0"/>
              </a:spcAft>
              <a:buClrTx/>
              <a:buSzTx/>
              <a:buNone/>
            </a:pP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2454669" cy="624840"/>
            <a:chOff x="9792" y="2872"/>
            <a:chExt cx="2425" cy="984"/>
          </a:xfrm>
        </p:grpSpPr>
        <p:sp>
          <p:nvSpPr>
            <p:cNvPr id="16" name="图形"/>
            <p:cNvSpPr/>
            <p:nvPr>
              <p:custDataLst>
                <p:tags r:id="rId10"/>
              </p:custDataLst>
            </p:nvPr>
          </p:nvSpPr>
          <p:spPr>
            <a:xfrm>
              <a:off x="9792" y="2887"/>
              <a:ext cx="2312"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2312"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任务一</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365885" y="1414780"/>
            <a:ext cx="625475" cy="625475"/>
          </a:xfrm>
          <a:prstGeom prst="rect">
            <a:avLst/>
          </a:prstGeom>
        </p:spPr>
      </p:pic>
      <p:sp>
        <p:nvSpPr>
          <p:cNvPr id="8" name="文本框 7"/>
          <p:cNvSpPr txBox="1"/>
          <p:nvPr/>
        </p:nvSpPr>
        <p:spPr>
          <a:xfrm>
            <a:off x="1816735" y="2040255"/>
            <a:ext cx="9177020" cy="1198880"/>
          </a:xfrm>
          <a:prstGeom prst="rect">
            <a:avLst/>
          </a:prstGeom>
          <a:noFill/>
        </p:spPr>
        <p:txBody>
          <a:bodyPr wrap="square" rtlCol="0">
            <a:spAutoFit/>
          </a:bodyPr>
          <a:p>
            <a:pPr>
              <a:lnSpc>
                <a:spcPct val="150000"/>
              </a:lnSpc>
            </a:pPr>
            <a:r>
              <a:rPr lang="en-US" altLang="zh-CN" sz="2400">
                <a:latin typeface="楷体" panose="02010609060101010101" charset="-122"/>
                <a:ea typeface="楷体" panose="02010609060101010101" charset="-122"/>
                <a:cs typeface="楷体" panose="02010609060101010101" charset="-122"/>
              </a:rPr>
              <a:t>1.</a:t>
            </a:r>
            <a:r>
              <a:rPr lang="zh-CN" altLang="en-US" sz="2400">
                <a:latin typeface="楷体" panose="02010609060101010101" charset="-122"/>
                <a:ea typeface="楷体" panose="02010609060101010101" charset="-122"/>
                <a:cs typeface="楷体" panose="02010609060101010101" charset="-122"/>
              </a:rPr>
              <a:t>给整个文档加密，意味着无论一个文档里面有多少个工作表都会被保护。如果只想加密保护其中一个工作表，我们该如何操作呢？</a:t>
            </a:r>
            <a:endParaRPr lang="zh-CN" altLang="en-US" sz="2400">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990725" y="3429000"/>
            <a:ext cx="8883015" cy="1753235"/>
          </a:xfrm>
          <a:prstGeom prst="rect">
            <a:avLst/>
          </a:prstGeom>
          <a:ln w="1270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spAutoFit/>
          </a:bodyPr>
          <a:p>
            <a:pPr>
              <a:lnSpc>
                <a:spcPct val="150000"/>
              </a:lnSpc>
            </a:pPr>
            <a:r>
              <a:rPr lang="zh-CN" altLang="en-US" sz="2400">
                <a:latin typeface="楷体" panose="02010609060101010101" charset="-122"/>
                <a:ea typeface="楷体" panose="02010609060101010101" charset="-122"/>
                <a:cs typeface="楷体" panose="02010609060101010101" charset="-122"/>
              </a:rPr>
              <a:t>答：</a:t>
            </a:r>
            <a:r>
              <a:rPr lang="zh-CN" altLang="en-US" sz="2400">
                <a:latin typeface="楷体" panose="02010609060101010101" charset="-122"/>
                <a:ea typeface="楷体" panose="02010609060101010101" charset="-122"/>
                <a:cs typeface="楷体" panose="02010609060101010101" charset="-122"/>
                <a:sym typeface="+mn-ea"/>
              </a:rPr>
              <a:t>给整个文档加密就是给工作簿加密，一个工作</a:t>
            </a:r>
            <a:r>
              <a:rPr lang="zh-CN" altLang="en-US" sz="2400">
                <a:latin typeface="楷体" panose="02010609060101010101" charset="-122"/>
                <a:ea typeface="楷体" panose="02010609060101010101" charset="-122"/>
                <a:cs typeface="楷体" panose="02010609060101010101" charset="-122"/>
                <a:sym typeface="+mn-ea"/>
              </a:rPr>
              <a:t>簿</a:t>
            </a:r>
            <a:r>
              <a:rPr lang="zh-CN" altLang="en-US" sz="2400">
                <a:latin typeface="楷体" panose="02010609060101010101" charset="-122"/>
                <a:ea typeface="楷体" panose="02010609060101010101" charset="-122"/>
                <a:cs typeface="楷体" panose="02010609060101010101" charset="-122"/>
                <a:sym typeface="+mn-ea"/>
              </a:rPr>
              <a:t>可以包含一个或多个</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工作表</a:t>
            </a:r>
            <a:r>
              <a:rPr lang="zh-CN" altLang="en-US" sz="2400">
                <a:latin typeface="楷体" panose="02010609060101010101" charset="-122"/>
                <a:ea typeface="楷体" panose="02010609060101010101" charset="-122"/>
                <a:cs typeface="楷体" panose="02010609060101010101" charset="-122"/>
                <a:sym typeface="+mn-ea"/>
              </a:rPr>
              <a:t>（</a:t>
            </a:r>
            <a:r>
              <a:rPr lang="en-US" altLang="zh-CN" sz="2400">
                <a:latin typeface="楷体" panose="02010609060101010101" charset="-122"/>
                <a:ea typeface="楷体" panose="02010609060101010101" charset="-122"/>
                <a:cs typeface="楷体" panose="02010609060101010101" charset="-122"/>
                <a:sym typeface="+mn-ea"/>
              </a:rPr>
              <a:t>sheet</a:t>
            </a:r>
            <a:r>
              <a:rPr lang="zh-CN" altLang="en-US" sz="2400">
                <a:latin typeface="楷体" panose="02010609060101010101" charset="-122"/>
                <a:ea typeface="楷体" panose="02010609060101010101" charset="-122"/>
                <a:cs typeface="楷体" panose="02010609060101010101" charset="-122"/>
                <a:sym typeface="+mn-ea"/>
              </a:rPr>
              <a:t>）</a:t>
            </a:r>
            <a:r>
              <a:rPr lang="en-US" altLang="zh-CN" sz="2400">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要单独加密一个工作表，可以在菜单栏</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审阅</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选项卡中选</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保护工作表</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a:t>
            </a:r>
            <a:r>
              <a:rPr lang="zh-CN" altLang="en-US" sz="2400">
                <a:latin typeface="楷体" panose="02010609060101010101" charset="-122"/>
                <a:ea typeface="楷体" panose="02010609060101010101" charset="-122"/>
                <a:cs typeface="楷体" panose="02010609060101010101" charset="-122"/>
                <a:sym typeface="+mn-ea"/>
              </a:rPr>
              <a:t>，再</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输入密码</a:t>
            </a:r>
            <a:r>
              <a:rPr lang="zh-CN" altLang="en-US" sz="2400">
                <a:solidFill>
                  <a:schemeClr val="tx1"/>
                </a:solidFill>
                <a:latin typeface="楷体" panose="02010609060101010101" charset="-122"/>
                <a:ea typeface="楷体" panose="02010609060101010101" charset="-122"/>
                <a:cs typeface="楷体" panose="02010609060101010101" charset="-122"/>
                <a:sym typeface="+mn-ea"/>
              </a:rPr>
              <a:t>就</a:t>
            </a:r>
            <a:r>
              <a:rPr lang="zh-CN" altLang="en-US" sz="2400">
                <a:latin typeface="楷体" panose="02010609060101010101" charset="-122"/>
                <a:ea typeface="楷体" panose="02010609060101010101" charset="-122"/>
                <a:cs typeface="楷体" panose="02010609060101010101" charset="-122"/>
                <a:sym typeface="+mn-ea"/>
              </a:rPr>
              <a:t>可以了！</a:t>
            </a:r>
            <a:endParaRPr lang="zh-CN" altLang="en-US" sz="2400">
              <a:latin typeface="楷体" panose="02010609060101010101" charset="-122"/>
              <a:ea typeface="楷体" panose="02010609060101010101" charset="-122"/>
              <a:cs typeface="楷体" panose="02010609060101010101" charset="-122"/>
            </a:endParaRPr>
          </a:p>
        </p:txBody>
      </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4281170"/>
            <a:ext cx="1880235" cy="1974850"/>
          </a:xfrm>
          <a:prstGeom prst="rect">
            <a:avLst/>
          </a:prstGeom>
        </p:spPr>
      </p:pic>
      <p:grpSp>
        <p:nvGrpSpPr>
          <p:cNvPr id="4" name="图形"/>
          <p:cNvGrpSpPr/>
          <p:nvPr/>
        </p:nvGrpSpPr>
        <p:grpSpPr>
          <a:xfrm>
            <a:off x="1816735" y="627380"/>
            <a:ext cx="3855085" cy="624840"/>
            <a:chOff x="9792" y="2872"/>
            <a:chExt cx="3609" cy="984"/>
          </a:xfrm>
        </p:grpSpPr>
        <p:sp>
          <p:nvSpPr>
            <p:cNvPr id="10" name="图形"/>
            <p:cNvSpPr/>
            <p:nvPr>
              <p:custDataLst>
                <p:tags r:id="rId1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7"/>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678815" y="627380"/>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1.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给整个文档加密，意味着无论一个文档里面有多少个</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工作表都会被保护。如果只想加密保护其中一个工作表，我</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们该如何操作呢？</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365885" y="1414780"/>
            <a:ext cx="10300970" cy="740410"/>
          </a:xfrm>
          <a:prstGeom prst="rect">
            <a:avLst/>
          </a:prstGeom>
          <a:noFill/>
        </p:spPr>
        <p:txBody>
          <a:bodyPr wrap="square" rtlCol="0" anchor="t">
            <a:noAutofit/>
          </a:bodyPr>
          <a:lstStyle/>
          <a:p>
            <a:pPr indent="457200" algn="just">
              <a:lnSpc>
                <a:spcPct val="125000"/>
              </a:lnSpc>
              <a:spcBef>
                <a:spcPts val="0"/>
              </a:spcBef>
              <a:spcAft>
                <a:spcPts val="0"/>
              </a:spcAft>
              <a:buClrTx/>
              <a:buSzTx/>
              <a:buNone/>
            </a:pPr>
            <a:endParaRPr lang="zh-CN" altLang="en-US" sz="2800" b="1">
              <a:latin typeface="楷体" panose="02010609060101010101" charset="-122"/>
              <a:ea typeface="楷体" panose="02010609060101010101" charset="-122"/>
              <a:sym typeface="Times New Roman" panose="02020603050405020304"/>
            </a:endParaRPr>
          </a:p>
          <a:p>
            <a:pPr indent="457200" algn="just">
              <a:lnSpc>
                <a:spcPct val="125000"/>
              </a:lnSpc>
              <a:spcBef>
                <a:spcPts val="0"/>
              </a:spcBef>
              <a:spcAft>
                <a:spcPts val="0"/>
              </a:spcAft>
              <a:buClrTx/>
              <a:buSzTx/>
              <a:buNone/>
            </a:pP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3" name="图片 2" descr="VR射击游戏体验"/>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65885" y="1414780"/>
            <a:ext cx="625475" cy="625475"/>
          </a:xfrm>
          <a:prstGeom prst="rect">
            <a:avLst/>
          </a:prstGeom>
        </p:spPr>
      </p:pic>
      <p:sp>
        <p:nvSpPr>
          <p:cNvPr id="8" name="文本框 7"/>
          <p:cNvSpPr txBox="1"/>
          <p:nvPr/>
        </p:nvSpPr>
        <p:spPr>
          <a:xfrm>
            <a:off x="1816735" y="2040255"/>
            <a:ext cx="9177020" cy="1198880"/>
          </a:xfrm>
          <a:prstGeom prst="rect">
            <a:avLst/>
          </a:prstGeom>
          <a:noFill/>
        </p:spPr>
        <p:txBody>
          <a:bodyPr wrap="square" rtlCol="0">
            <a:spAutoFit/>
          </a:bodyPr>
          <a:p>
            <a:pPr>
              <a:lnSpc>
                <a:spcPct val="150000"/>
              </a:lnSpc>
            </a:pPr>
            <a:r>
              <a:rPr lang="en-US" altLang="zh-CN" sz="2400">
                <a:latin typeface="楷体" panose="02010609060101010101" charset="-122"/>
                <a:ea typeface="楷体" panose="02010609060101010101" charset="-122"/>
                <a:cs typeface="楷体" panose="02010609060101010101" charset="-122"/>
              </a:rPr>
              <a:t>2.</a:t>
            </a:r>
            <a:r>
              <a:rPr lang="zh-CN" altLang="en-US" sz="2400">
                <a:latin typeface="楷体" panose="02010609060101010101" charset="-122"/>
                <a:ea typeface="楷体" panose="02010609060101010101" charset="-122"/>
                <a:cs typeface="楷体" panose="02010609060101010101" charset="-122"/>
              </a:rPr>
              <a:t>工作表被保护后，就不可以随意修改了。如果需要其</a:t>
            </a:r>
            <a:r>
              <a:rPr lang="zh-CN" altLang="en-US" sz="2400">
                <a:latin typeface="楷体" panose="02010609060101010101" charset="-122"/>
                <a:ea typeface="楷体" panose="02010609060101010101" charset="-122"/>
                <a:cs typeface="楷体" panose="02010609060101010101" charset="-122"/>
              </a:rPr>
              <a:t>他人编辑工作表中某些区域的信息，该怎么做呢？</a:t>
            </a:r>
            <a:endParaRPr lang="zh-CN" altLang="en-US" sz="2400">
              <a:latin typeface="楷体" panose="02010609060101010101" charset="-122"/>
              <a:ea typeface="楷体" panose="02010609060101010101" charset="-122"/>
              <a:cs typeface="楷体" panose="02010609060101010101" charset="-122"/>
            </a:endParaRPr>
          </a:p>
        </p:txBody>
      </p:sp>
      <p:sp>
        <p:nvSpPr>
          <p:cNvPr id="9" name="文本框 8"/>
          <p:cNvSpPr txBox="1"/>
          <p:nvPr/>
        </p:nvSpPr>
        <p:spPr>
          <a:xfrm>
            <a:off x="1991360" y="3429000"/>
            <a:ext cx="8883015" cy="1753235"/>
          </a:xfrm>
          <a:prstGeom prst="rect">
            <a:avLst/>
          </a:prstGeom>
          <a:ln w="6350" cap="flat" cmpd="sng" algn="ctr">
            <a:solidFill>
              <a:schemeClr val="accent1"/>
            </a:solidFill>
            <a:prstDash val="dash"/>
            <a:miter lim="800000"/>
          </a:ln>
        </p:spPr>
        <p:style>
          <a:lnRef idx="0">
            <a:schemeClr val="accent1"/>
          </a:lnRef>
          <a:fillRef idx="0">
            <a:srgbClr val="FFFFFF"/>
          </a:fillRef>
          <a:effectRef idx="0">
            <a:srgbClr val="FFFFFF"/>
          </a:effectRef>
          <a:fontRef idx="minor">
            <a:schemeClr val="tx1"/>
          </a:fontRef>
        </p:style>
        <p:txBody>
          <a:bodyPr wrap="square" rtlCol="0">
            <a:spAutoFit/>
          </a:bodyPr>
          <a:p>
            <a:pPr>
              <a:lnSpc>
                <a:spcPct val="150000"/>
              </a:lnSpc>
            </a:pPr>
            <a:r>
              <a:rPr lang="zh-CN" altLang="en-US" sz="2400">
                <a:latin typeface="楷体" panose="02010609060101010101" charset="-122"/>
                <a:ea typeface="楷体" panose="02010609060101010101" charset="-122"/>
                <a:cs typeface="楷体" panose="02010609060101010101" charset="-122"/>
              </a:rPr>
              <a:t>答：在</a:t>
            </a:r>
            <a:r>
              <a:rPr lang="en-US" altLang="zh-CN" sz="2400">
                <a:latin typeface="楷体" panose="02010609060101010101" charset="-122"/>
                <a:ea typeface="楷体" panose="02010609060101010101" charset="-122"/>
                <a:cs typeface="楷体" panose="02010609060101010101" charset="-122"/>
              </a:rPr>
              <a:t>Excel</a:t>
            </a:r>
            <a:r>
              <a:rPr lang="zh-CN" altLang="en-US" sz="2400">
                <a:latin typeface="楷体" panose="02010609060101010101" charset="-122"/>
                <a:ea typeface="楷体" panose="02010609060101010101" charset="-122"/>
                <a:cs typeface="楷体" panose="02010609060101010101" charset="-122"/>
              </a:rPr>
              <a:t>表格中，当一个工作表被保护后，如果需要其他人编辑工作表中某些区域的信息，可以通过</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审阅</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菜单中的</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允许编辑区域</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a:latin typeface="楷体" panose="02010609060101010101" charset="-122"/>
                <a:ea typeface="楷体" panose="02010609060101010101" charset="-122"/>
                <a:cs typeface="楷体" panose="02010609060101010101" charset="-122"/>
              </a:rPr>
              <a:t>功能来实现。</a:t>
            </a:r>
            <a:endParaRPr lang="zh-CN" altLang="en-US" sz="2400">
              <a:latin typeface="楷体" panose="02010609060101010101" charset="-122"/>
              <a:ea typeface="楷体" panose="02010609060101010101" charset="-122"/>
              <a:cs typeface="楷体" panose="02010609060101010101" charset="-122"/>
            </a:endParaRPr>
          </a:p>
        </p:txBody>
      </p:sp>
      <p:pic>
        <p:nvPicPr>
          <p:cNvPr id="18" name="图片 1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4281170"/>
            <a:ext cx="1880235" cy="1974850"/>
          </a:xfrm>
          <a:prstGeom prst="rect">
            <a:avLst/>
          </a:prstGeom>
        </p:spPr>
      </p:pic>
      <p:grpSp>
        <p:nvGrpSpPr>
          <p:cNvPr id="4" name="图形"/>
          <p:cNvGrpSpPr/>
          <p:nvPr/>
        </p:nvGrpSpPr>
        <p:grpSpPr>
          <a:xfrm>
            <a:off x="1816735" y="713105"/>
            <a:ext cx="3855085" cy="624840"/>
            <a:chOff x="9792" y="2872"/>
            <a:chExt cx="3609" cy="984"/>
          </a:xfrm>
        </p:grpSpPr>
        <p:sp>
          <p:nvSpPr>
            <p:cNvPr id="10" name="图形"/>
            <p:cNvSpPr/>
            <p:nvPr>
              <p:custDataLst>
                <p:tags r:id="rId14"/>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5"/>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6" name="图形" descr="63e64362e634d"/>
          <p:cNvPicPr>
            <a:picLocks noChangeAspect="1"/>
          </p:cNvPicPr>
          <p:nvPr>
            <p:custDataLst>
              <p:tags r:id="rId3"/>
            </p:custDataLst>
          </p:nvPr>
        </p:nvPicPr>
        <p:blipFill>
          <a:blip r:embed="rId4" cstate="email"/>
          <a:srcRect/>
          <a:stretch>
            <a:fillRect/>
          </a:stretch>
        </p:blipFill>
        <p:spPr>
          <a:xfrm>
            <a:off x="10571480" y="5118100"/>
            <a:ext cx="1482725" cy="1548130"/>
          </a:xfrm>
          <a:prstGeom prst="rect">
            <a:avLst/>
          </a:prstGeom>
        </p:spPr>
      </p:pic>
      <p:sp>
        <p:nvSpPr>
          <p:cNvPr id="7" name="图形"/>
          <p:cNvSpPr txBox="1"/>
          <p:nvPr/>
        </p:nvSpPr>
        <p:spPr>
          <a:xfrm>
            <a:off x="1183005" y="1657350"/>
            <a:ext cx="10300970" cy="629920"/>
          </a:xfrm>
          <a:prstGeom prst="rect">
            <a:avLst/>
          </a:prstGeom>
          <a:noFill/>
        </p:spPr>
        <p:txBody>
          <a:bodyPr wrap="square" rtlCol="0" anchor="t">
            <a:spAutoFit/>
          </a:bodyPr>
          <a:lstStyle/>
          <a:p>
            <a:pPr indent="457200" algn="l">
              <a:lnSpc>
                <a:spcPct val="125000"/>
              </a:lnSpc>
              <a:spcBef>
                <a:spcPts val="0"/>
              </a:spcBef>
              <a:spcAft>
                <a:spcPts val="0"/>
              </a:spcAft>
              <a:buClrTx/>
              <a:buSzTx/>
              <a:buNone/>
            </a:pPr>
            <a:r>
              <a:rPr lang="en-US" altLang="zh-CN" sz="2800" b="1">
                <a:latin typeface="楷体" panose="02010609060101010101" charset="-122"/>
                <a:ea typeface="楷体" panose="02010609060101010101" charset="-122"/>
                <a:sym typeface="Times New Roman" panose="02020603050405020304"/>
              </a:rPr>
              <a:t>   </a:t>
            </a:r>
            <a:endParaRPr lang="zh-CN" altLang="en-US" sz="2800" b="1">
              <a:latin typeface="楷体" panose="02010609060101010101" charset="-122"/>
              <a:ea typeface="楷体" panose="02010609060101010101" charset="-122"/>
              <a:sym typeface="Times New Roman" panose="02020603050405020304"/>
            </a:endParaRPr>
          </a:p>
        </p:txBody>
      </p:sp>
      <p:pic>
        <p:nvPicPr>
          <p:cNvPr id="20" name="图形" descr="E:\006包图网\素材\024教育培训\q\649eafef985fd.png649eafef985fd"/>
          <p:cNvPicPr>
            <a:picLocks noChangeAspect="1"/>
          </p:cNvPicPr>
          <p:nvPr>
            <p:custDataLst>
              <p:tags r:id="rId5"/>
            </p:custDataLst>
          </p:nvPr>
        </p:nvPicPr>
        <p:blipFill>
          <a:blip r:embed="rId6" cstate="email"/>
          <a:srcRect/>
          <a:stretch>
            <a:fillRect/>
          </a:stretch>
        </p:blipFill>
        <p:spPr>
          <a:xfrm>
            <a:off x="732155" y="538480"/>
            <a:ext cx="1084580" cy="713740"/>
          </a:xfrm>
          <a:prstGeom prst="rect">
            <a:avLst/>
          </a:prstGeom>
        </p:spPr>
      </p:pic>
      <p:sp>
        <p:nvSpPr>
          <p:cNvPr id="8" name="文本框 7"/>
          <p:cNvSpPr txBox="1"/>
          <p:nvPr/>
        </p:nvSpPr>
        <p:spPr>
          <a:xfrm>
            <a:off x="1816735" y="1557020"/>
            <a:ext cx="8998585" cy="460375"/>
          </a:xfrm>
          <a:prstGeom prst="rect">
            <a:avLst/>
          </a:prstGeom>
          <a:noFill/>
        </p:spPr>
        <p:txBody>
          <a:bodyPr wrap="square" rtlCol="0" anchor="t">
            <a:spAutoFit/>
          </a:bodyPr>
          <a:p>
            <a:r>
              <a:rPr lang="zh-CN" altLang="en-US" sz="2400">
                <a:latin typeface="楷体" panose="02010609060101010101" charset="-122"/>
                <a:ea typeface="楷体" panose="02010609060101010101" charset="-122"/>
                <a:sym typeface="Times New Roman" panose="02020603050405020304"/>
              </a:rPr>
              <a:t>请将下面关于</a:t>
            </a:r>
            <a:r>
              <a:rPr lang="en-US" altLang="zh-CN" sz="2400">
                <a:latin typeface="楷体" panose="02010609060101010101" charset="-122"/>
                <a:ea typeface="楷体" panose="02010609060101010101" charset="-122"/>
                <a:sym typeface="Times New Roman" panose="02020603050405020304"/>
              </a:rPr>
              <a:t>“</a:t>
            </a:r>
            <a:r>
              <a:rPr lang="zh-CN" altLang="en-US" sz="2400">
                <a:latin typeface="楷体" panose="02010609060101010101" charset="-122"/>
                <a:ea typeface="楷体" panose="02010609060101010101" charset="-122"/>
                <a:sym typeface="Times New Roman" panose="02020603050405020304"/>
              </a:rPr>
              <a:t>允许编辑区域</a:t>
            </a:r>
            <a:r>
              <a:rPr lang="en-US" altLang="zh-CN" sz="2400">
                <a:latin typeface="楷体" panose="02010609060101010101" charset="-122"/>
                <a:ea typeface="楷体" panose="02010609060101010101" charset="-122"/>
                <a:sym typeface="Times New Roman" panose="02020603050405020304"/>
              </a:rPr>
              <a:t>”</a:t>
            </a:r>
            <a:r>
              <a:rPr lang="zh-CN" altLang="en-US" sz="2400">
                <a:latin typeface="楷体" panose="02010609060101010101" charset="-122"/>
                <a:ea typeface="楷体" panose="02010609060101010101" charset="-122"/>
                <a:sym typeface="Times New Roman" panose="02020603050405020304"/>
              </a:rPr>
              <a:t>的操作步骤进行排序。</a:t>
            </a:r>
            <a:endParaRPr lang="zh-CN" altLang="en-US" sz="2400">
              <a:latin typeface="楷体" panose="02010609060101010101" charset="-122"/>
              <a:ea typeface="楷体" panose="02010609060101010101" charset="-122"/>
              <a:sym typeface="Times New Roman" panose="02020603050405020304"/>
            </a:endParaRPr>
          </a:p>
        </p:txBody>
      </p:sp>
      <p:pic>
        <p:nvPicPr>
          <p:cNvPr id="4" name="图片 3" descr="20-活动3排一排 2"/>
          <p:cNvPicPr>
            <a:picLocks noChangeAspect="1"/>
          </p:cNvPicPr>
          <p:nvPr/>
        </p:nvPicPr>
        <p:blipFill>
          <a:blip r:embed="rId7"/>
          <a:stretch>
            <a:fillRect/>
          </a:stretch>
        </p:blipFill>
        <p:spPr>
          <a:xfrm>
            <a:off x="9248775" y="3134360"/>
            <a:ext cx="1177290" cy="899160"/>
          </a:xfrm>
          <a:prstGeom prst="rect">
            <a:avLst/>
          </a:prstGeom>
        </p:spPr>
      </p:pic>
      <p:pic>
        <p:nvPicPr>
          <p:cNvPr id="5" name="图片 4" descr="20-活动3排一排3"/>
          <p:cNvPicPr>
            <a:picLocks noChangeAspect="1"/>
          </p:cNvPicPr>
          <p:nvPr/>
        </p:nvPicPr>
        <p:blipFill>
          <a:blip r:embed="rId8"/>
          <a:stretch>
            <a:fillRect/>
          </a:stretch>
        </p:blipFill>
        <p:spPr>
          <a:xfrm>
            <a:off x="7562215" y="2332355"/>
            <a:ext cx="3255010" cy="2633345"/>
          </a:xfrm>
          <a:prstGeom prst="rect">
            <a:avLst/>
          </a:prstGeom>
        </p:spPr>
      </p:pic>
      <p:pic>
        <p:nvPicPr>
          <p:cNvPr id="10" name="图片 9" descr="P26图7"/>
          <p:cNvPicPr>
            <a:picLocks noChangeAspect="1"/>
          </p:cNvPicPr>
          <p:nvPr/>
        </p:nvPicPr>
        <p:blipFill>
          <a:blip r:embed="rId9"/>
          <a:stretch>
            <a:fillRect/>
          </a:stretch>
        </p:blipFill>
        <p:spPr>
          <a:xfrm>
            <a:off x="1324610" y="2338705"/>
            <a:ext cx="3753485" cy="2645410"/>
          </a:xfrm>
          <a:prstGeom prst="rect">
            <a:avLst/>
          </a:prstGeom>
        </p:spPr>
      </p:pic>
      <p:pic>
        <p:nvPicPr>
          <p:cNvPr id="70" name="图片 21"/>
          <p:cNvPicPr>
            <a:picLocks noChangeAspect="1"/>
          </p:cNvPicPr>
          <p:nvPr/>
        </p:nvPicPr>
        <p:blipFill>
          <a:blip r:embed="rId10"/>
          <a:srcRect b="3746"/>
          <a:stretch>
            <a:fillRect/>
          </a:stretch>
        </p:blipFill>
        <p:spPr>
          <a:xfrm>
            <a:off x="5339715" y="2356485"/>
            <a:ext cx="1942465" cy="2646045"/>
          </a:xfrm>
          <a:prstGeom prst="rect">
            <a:avLst/>
          </a:prstGeom>
        </p:spPr>
      </p:pic>
      <p:sp>
        <p:nvSpPr>
          <p:cNvPr id="11" name="文本框 10"/>
          <p:cNvSpPr txBox="1"/>
          <p:nvPr/>
        </p:nvSpPr>
        <p:spPr>
          <a:xfrm>
            <a:off x="2585085" y="5327650"/>
            <a:ext cx="1031875" cy="460375"/>
          </a:xfrm>
          <a:prstGeom prst="rect">
            <a:avLst/>
          </a:prstGeom>
        </p:spPr>
        <p:txBody>
          <a:bodyPr wrap="square">
            <a:spAutoFit/>
          </a:bodyPr>
          <a:p>
            <a:pPr marL="0" indent="0" algn="just" defTabSz="266700">
              <a:spcBef>
                <a:spcPct val="0"/>
              </a:spcBef>
              <a:spcAft>
                <a:spcPct val="0"/>
              </a:spcAft>
            </a:pPr>
            <a:r>
              <a:rPr lang="en-US" altLang="zh-CN" sz="2400" b="1">
                <a:latin typeface="楷体" panose="02010609060101010101" charset="-122"/>
                <a:ea typeface="楷体" panose="02010609060101010101" charset="-122"/>
              </a:rPr>
              <a:t>(    )</a:t>
            </a:r>
            <a:endParaRPr lang="en-US" altLang="zh-CN" sz="2400" b="1">
              <a:latin typeface="楷体" panose="02010609060101010101" charset="-122"/>
              <a:ea typeface="楷体" panose="02010609060101010101" charset="-122"/>
            </a:endParaRPr>
          </a:p>
        </p:txBody>
      </p:sp>
      <p:sp>
        <p:nvSpPr>
          <p:cNvPr id="13" name="文本框 12"/>
          <p:cNvSpPr txBox="1"/>
          <p:nvPr/>
        </p:nvSpPr>
        <p:spPr>
          <a:xfrm>
            <a:off x="5817870" y="5327650"/>
            <a:ext cx="1031875" cy="460375"/>
          </a:xfrm>
          <a:prstGeom prst="rect">
            <a:avLst/>
          </a:prstGeom>
        </p:spPr>
        <p:txBody>
          <a:bodyPr wrap="square">
            <a:spAutoFit/>
          </a:bodyPr>
          <a:p>
            <a:pPr marL="0" indent="0" algn="just" defTabSz="266700">
              <a:spcBef>
                <a:spcPct val="0"/>
              </a:spcBef>
              <a:spcAft>
                <a:spcPct val="0"/>
              </a:spcAft>
            </a:pPr>
            <a:r>
              <a:rPr lang="en-US" altLang="zh-CN" sz="2400" b="1">
                <a:latin typeface="楷体" panose="02010609060101010101" charset="-122"/>
                <a:ea typeface="楷体" panose="02010609060101010101" charset="-122"/>
              </a:rPr>
              <a:t>(    )</a:t>
            </a:r>
            <a:endParaRPr lang="en-US" altLang="zh-CN" sz="2400" b="1">
              <a:latin typeface="楷体" panose="02010609060101010101" charset="-122"/>
              <a:ea typeface="楷体" panose="02010609060101010101" charset="-122"/>
            </a:endParaRPr>
          </a:p>
        </p:txBody>
      </p:sp>
      <p:sp>
        <p:nvSpPr>
          <p:cNvPr id="15" name="文本框 14"/>
          <p:cNvSpPr txBox="1"/>
          <p:nvPr/>
        </p:nvSpPr>
        <p:spPr>
          <a:xfrm>
            <a:off x="8674100" y="5327650"/>
            <a:ext cx="1031875" cy="460375"/>
          </a:xfrm>
          <a:prstGeom prst="rect">
            <a:avLst/>
          </a:prstGeom>
        </p:spPr>
        <p:txBody>
          <a:bodyPr wrap="square">
            <a:spAutoFit/>
          </a:bodyPr>
          <a:p>
            <a:pPr marL="0" indent="0" algn="just" defTabSz="266700">
              <a:spcBef>
                <a:spcPct val="0"/>
              </a:spcBef>
              <a:spcAft>
                <a:spcPct val="0"/>
              </a:spcAft>
            </a:pPr>
            <a:r>
              <a:rPr lang="en-US" altLang="zh-CN" sz="2400" b="1">
                <a:latin typeface="楷体" panose="02010609060101010101" charset="-122"/>
                <a:ea typeface="楷体" panose="02010609060101010101" charset="-122"/>
              </a:rPr>
              <a:t>(    )</a:t>
            </a:r>
            <a:endParaRPr lang="en-US" altLang="zh-CN" sz="2400" b="1">
              <a:latin typeface="楷体" panose="02010609060101010101" charset="-122"/>
              <a:ea typeface="楷体" panose="02010609060101010101" charset="-122"/>
            </a:endParaRPr>
          </a:p>
        </p:txBody>
      </p:sp>
      <p:sp>
        <p:nvSpPr>
          <p:cNvPr id="21" name="文本框 20"/>
          <p:cNvSpPr txBox="1"/>
          <p:nvPr/>
        </p:nvSpPr>
        <p:spPr>
          <a:xfrm>
            <a:off x="6141720" y="5341620"/>
            <a:ext cx="338455" cy="460375"/>
          </a:xfrm>
          <a:prstGeom prst="rect">
            <a:avLst/>
          </a:prstGeom>
          <a:noFill/>
        </p:spPr>
        <p:txBody>
          <a:bodyPr wrap="square" rtlCol="0">
            <a:spAutoFit/>
          </a:bodyPr>
          <a:p>
            <a:r>
              <a:rPr lang="en-US" altLang="zh-CN" sz="2400">
                <a:solidFill>
                  <a:srgbClr val="FF0000"/>
                </a:solidFill>
                <a:latin typeface="楷体" panose="02010609060101010101" charset="-122"/>
                <a:ea typeface="楷体" panose="02010609060101010101" charset="-122"/>
              </a:rPr>
              <a:t>1</a:t>
            </a:r>
            <a:endParaRPr lang="en-US" altLang="zh-CN" sz="2400">
              <a:solidFill>
                <a:srgbClr val="FF0000"/>
              </a:solidFill>
              <a:latin typeface="楷体" panose="02010609060101010101" charset="-122"/>
              <a:ea typeface="楷体" panose="02010609060101010101" charset="-122"/>
            </a:endParaRPr>
          </a:p>
        </p:txBody>
      </p:sp>
      <p:sp>
        <p:nvSpPr>
          <p:cNvPr id="22" name="文本框 21"/>
          <p:cNvSpPr txBox="1"/>
          <p:nvPr/>
        </p:nvSpPr>
        <p:spPr>
          <a:xfrm>
            <a:off x="2902585" y="5334000"/>
            <a:ext cx="473710" cy="460375"/>
          </a:xfrm>
          <a:prstGeom prst="rect">
            <a:avLst/>
          </a:prstGeom>
          <a:noFill/>
        </p:spPr>
        <p:txBody>
          <a:bodyPr wrap="square" rtlCol="0">
            <a:spAutoFit/>
          </a:bodyPr>
          <a:p>
            <a:r>
              <a:rPr lang="en-US" altLang="zh-CN" sz="2400">
                <a:solidFill>
                  <a:srgbClr val="FF0000"/>
                </a:solidFill>
                <a:latin typeface="楷体" panose="02010609060101010101" charset="-122"/>
                <a:ea typeface="楷体" panose="02010609060101010101" charset="-122"/>
              </a:rPr>
              <a:t>2</a:t>
            </a:r>
            <a:endParaRPr lang="en-US" altLang="zh-CN" sz="2400">
              <a:solidFill>
                <a:srgbClr val="FF0000"/>
              </a:solidFill>
              <a:latin typeface="楷体" panose="02010609060101010101" charset="-122"/>
              <a:ea typeface="楷体" panose="02010609060101010101" charset="-122"/>
            </a:endParaRPr>
          </a:p>
        </p:txBody>
      </p:sp>
      <p:sp>
        <p:nvSpPr>
          <p:cNvPr id="23" name="文本框 22"/>
          <p:cNvSpPr txBox="1"/>
          <p:nvPr/>
        </p:nvSpPr>
        <p:spPr>
          <a:xfrm>
            <a:off x="8981440" y="5341620"/>
            <a:ext cx="473710" cy="460375"/>
          </a:xfrm>
          <a:prstGeom prst="rect">
            <a:avLst/>
          </a:prstGeom>
          <a:noFill/>
        </p:spPr>
        <p:txBody>
          <a:bodyPr wrap="square" rtlCol="0">
            <a:spAutoFit/>
          </a:bodyPr>
          <a:p>
            <a:r>
              <a:rPr lang="en-US" altLang="zh-CN" sz="2400">
                <a:solidFill>
                  <a:srgbClr val="FF0000"/>
                </a:solidFill>
                <a:latin typeface="楷体" panose="02010609060101010101" charset="-122"/>
                <a:ea typeface="楷体" panose="02010609060101010101" charset="-122"/>
              </a:rPr>
              <a:t>3</a:t>
            </a:r>
            <a:endParaRPr lang="en-US" altLang="zh-CN" sz="2400">
              <a:solidFill>
                <a:srgbClr val="FF0000"/>
              </a:solidFill>
              <a:latin typeface="楷体" panose="02010609060101010101" charset="-122"/>
              <a:ea typeface="楷体" panose="02010609060101010101" charset="-122"/>
            </a:endParaRPr>
          </a:p>
        </p:txBody>
      </p:sp>
      <p:pic>
        <p:nvPicPr>
          <p:cNvPr id="3" name="图片 2" descr="VR射击游戏体验"/>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365885" y="1414780"/>
            <a:ext cx="625475" cy="625475"/>
          </a:xfrm>
          <a:prstGeom prst="rect">
            <a:avLst/>
          </a:prstGeom>
        </p:spPr>
      </p:pic>
      <p:grpSp>
        <p:nvGrpSpPr>
          <p:cNvPr id="6" name="图形"/>
          <p:cNvGrpSpPr/>
          <p:nvPr/>
        </p:nvGrpSpPr>
        <p:grpSpPr>
          <a:xfrm>
            <a:off x="1816735" y="627380"/>
            <a:ext cx="3855085" cy="624840"/>
            <a:chOff x="9792" y="2872"/>
            <a:chExt cx="3609" cy="984"/>
          </a:xfrm>
        </p:grpSpPr>
        <p:sp>
          <p:nvSpPr>
            <p:cNvPr id="9" name="图形"/>
            <p:cNvSpPr/>
            <p:nvPr>
              <p:custDataLst>
                <p:tags r:id="rId1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8" name="图形"/>
            <p:cNvSpPr txBox="1"/>
            <p:nvPr>
              <p:custDataLst>
                <p:tags r:id="rId14"/>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TABLE_ENDDRAG_ORIGIN_RECT" val="647*318"/>
  <p:tag name="TABLE_ENDDRAG_RECT" val="150*208*647*318"/>
</p:tagLst>
</file>

<file path=ppt/tags/tag163.xml><?xml version="1.0" encoding="utf-8"?>
<p:tagLst xmlns:p="http://schemas.openxmlformats.org/presentationml/2006/main">
  <p:tag name="KSO_WM_BEAUTIFY_FLAG" val="#wm#"/>
  <p:tag name="KSO_WM_TEMPLATE_CATEGORY" val="custom"/>
  <p:tag name="KSO_WM_TEMPLATE_INDEX" val="20205081"/>
  <p:tag name="resource_record_key" val="{&quot;29&quot;:[50000076,50000200],&quot;65&quot;:[20205081]}"/>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wm#"/>
  <p:tag name="KSO_WM_TEMPLATE_CATEGORY" val="custom"/>
  <p:tag name="KSO_WM_TEMPLATE_INDEX" val="2020508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PP_MARK_KEY" val="400b9df3-a7be-4b66-9d6c-4f3e33f4b1e6"/>
  <p:tag name="COMMONDATA" val="eyJoZGlkIjoiNDNjYmQxODk4NTNlMDc5MjUwM2U4ZWZhMWVjMGMyMzkifQ=="/>
  <p:tag name="resource_record_key" val="{&quot;29&quot;:[50000076,50000200],&quot;65&quot;:[20205081]}"/>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1869</Words>
  <Application>WPS 演示</Application>
  <PresentationFormat>宽屏</PresentationFormat>
  <Paragraphs>214</Paragraphs>
  <Slides>15</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15</vt:i4>
      </vt:variant>
    </vt:vector>
  </HeadingPairs>
  <TitlesOfParts>
    <vt:vector size="34"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vt:lpstr>
      <vt:lpstr>仿宋</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572</cp:revision>
  <dcterms:created xsi:type="dcterms:W3CDTF">2019-06-19T02:08:00Z</dcterms:created>
  <dcterms:modified xsi:type="dcterms:W3CDTF">2025-11-19T09:56:35Z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8924FEF4E1EB4860B2885718CDCB4A11_13</vt:lpwstr>
  </property>
</Properties>
</file>