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9.svg" ContentType="image/svg+xml"/>
  <Override PartName="/ppt/media/image22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5"/>
  </p:notesMasterIdLst>
  <p:handoutMasterIdLst>
    <p:handoutMasterId r:id="rId16"/>
  </p:handoutMasterIdLst>
  <p:sldIdLst>
    <p:sldId id="409" r:id="rId4"/>
    <p:sldId id="410" r:id="rId5"/>
    <p:sldId id="519" r:id="rId6"/>
    <p:sldId id="412" r:id="rId7"/>
    <p:sldId id="532" r:id="rId8"/>
    <p:sldId id="455" r:id="rId9"/>
    <p:sldId id="539" r:id="rId10"/>
    <p:sldId id="502" r:id="rId11"/>
    <p:sldId id="491" r:id="rId12"/>
    <p:sldId id="486" r:id="rId13"/>
    <p:sldId id="41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2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322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4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image" Target="../media/image3.png"/><Relationship Id="rId7" Type="http://schemas.openxmlformats.org/officeDocument/2006/relationships/tags" Target="../tags/tag129.xml"/><Relationship Id="rId6" Type="http://schemas.openxmlformats.org/officeDocument/2006/relationships/image" Target="../media/image7.png"/><Relationship Id="rId5" Type="http://schemas.openxmlformats.org/officeDocument/2006/relationships/tags" Target="../tags/tag128.xml"/><Relationship Id="rId4" Type="http://schemas.openxmlformats.org/officeDocument/2006/relationships/image" Target="../media/image2.png"/><Relationship Id="rId3" Type="http://schemas.openxmlformats.org/officeDocument/2006/relationships/tags" Target="../tags/tag127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34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33.xml"/><Relationship Id="rId12" Type="http://schemas.openxmlformats.org/officeDocument/2006/relationships/tags" Target="../tags/tag132.xml"/><Relationship Id="rId11" Type="http://schemas.openxmlformats.org/officeDocument/2006/relationships/image" Target="../media/image13.png"/><Relationship Id="rId10" Type="http://schemas.openxmlformats.org/officeDocument/2006/relationships/tags" Target="../tags/tag131.xml"/><Relationship Id="rId1" Type="http://schemas.openxmlformats.org/officeDocument/2006/relationships/tags" Target="../tags/tag12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39.xml"/><Relationship Id="rId7" Type="http://schemas.openxmlformats.org/officeDocument/2006/relationships/image" Target="../media/image7.png"/><Relationship Id="rId6" Type="http://schemas.openxmlformats.org/officeDocument/2006/relationships/tags" Target="../tags/tag138.xml"/><Relationship Id="rId5" Type="http://schemas.openxmlformats.org/officeDocument/2006/relationships/image" Target="../media/image2.png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41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40.xml"/><Relationship Id="rId1" Type="http://schemas.openxmlformats.org/officeDocument/2006/relationships/tags" Target="../tags/tag13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95.xml"/><Relationship Id="rId7" Type="http://schemas.openxmlformats.org/officeDocument/2006/relationships/image" Target="../media/image17.png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image" Target="../media/image14.png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image" Target="../media/image14.png"/><Relationship Id="rId1" Type="http://schemas.openxmlformats.org/officeDocument/2006/relationships/tags" Target="../tags/tag9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image" Target="../media/image3.png"/><Relationship Id="rId5" Type="http://schemas.openxmlformats.org/officeDocument/2006/relationships/tags" Target="../tags/tag103.xml"/><Relationship Id="rId4" Type="http://schemas.openxmlformats.org/officeDocument/2006/relationships/image" Target="../media/image7.png"/><Relationship Id="rId3" Type="http://schemas.openxmlformats.org/officeDocument/2006/relationships/tags" Target="../tags/tag102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08.xml"/><Relationship Id="rId14" Type="http://schemas.openxmlformats.org/officeDocument/2006/relationships/image" Target="../media/image20.png"/><Relationship Id="rId13" Type="http://schemas.openxmlformats.org/officeDocument/2006/relationships/image" Target="../media/image19.svg"/><Relationship Id="rId12" Type="http://schemas.openxmlformats.org/officeDocument/2006/relationships/image" Target="../media/image18.png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tags" Target="../tags/tag10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image" Target="../media/image3.png"/><Relationship Id="rId5" Type="http://schemas.openxmlformats.org/officeDocument/2006/relationships/tags" Target="../tags/tag111.xml"/><Relationship Id="rId4" Type="http://schemas.openxmlformats.org/officeDocument/2006/relationships/image" Target="../media/image7.png"/><Relationship Id="rId3" Type="http://schemas.openxmlformats.org/officeDocument/2006/relationships/tags" Target="../tags/tag110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tags" Target="../tags/tag109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image" Target="../media/image14.png"/><Relationship Id="rId1" Type="http://schemas.openxmlformats.org/officeDocument/2006/relationships/tags" Target="../tags/tag11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hemeOverride" Target="../theme/themeOverride1.xml"/><Relationship Id="rId8" Type="http://schemas.openxmlformats.org/officeDocument/2006/relationships/tags" Target="../tags/tag125.xml"/><Relationship Id="rId7" Type="http://schemas.openxmlformats.org/officeDocument/2006/relationships/image" Target="../media/image23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image" Target="../media/image14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任务三</a:t>
            </a:r>
            <a:r>
              <a:rPr lang="en-US" alt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生成式人工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智能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主题三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人工智能耀未来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69465" y="1692910"/>
            <a:ext cx="8625205" cy="3425190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altLang="zh-CN" sz="32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生成式人工智能是一种新型人工智能，它可以创造出逼真的文本、图片、音频和视频等内容，让我们仿佛置身于另一个世界。本课我们了解和体验了生成式人工智能，学会通过准确、多次表达需求和不断调整、优化表述方式，让生成式人工智能工具输出符合需求的结果。</a:t>
            </a:r>
            <a:endParaRPr lang="zh-CN" altLang="en-US" sz="32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9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0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1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2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5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6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7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8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29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0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1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2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8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39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0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1"/>
            </p:custDataLst>
          </p:nvPr>
        </p:nvSpPr>
        <p:spPr>
          <a:xfrm>
            <a:off x="667702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2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3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4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5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6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4312920" y="532320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</a:t>
            </a: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476875" y="1983105"/>
            <a:ext cx="5094605" cy="2372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让我们借助生成式人工智能工具制作一本花卉研学手册，共同体会人工智能的奥妙。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53845" y="2173605"/>
            <a:ext cx="3590290" cy="2440305"/>
            <a:chOff x="2421" y="3273"/>
            <a:chExt cx="8647" cy="4299"/>
          </a:xfrm>
        </p:grpSpPr>
        <p:sp>
          <p:nvSpPr>
            <p:cNvPr id="9" name="图形"/>
            <p:cNvSpPr txBox="1"/>
            <p:nvPr/>
          </p:nvSpPr>
          <p:spPr>
            <a:xfrm>
              <a:off x="3381" y="3945"/>
              <a:ext cx="6739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4000" b="1"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生成式人工智能是什么？</a:t>
              </a:r>
              <a:endPara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44245" y="1294130"/>
            <a:ext cx="10253980" cy="300863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使用生成式人工智能工具生成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茉莉花的介绍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，并写下你的提问内容。评价一下，每次交互生成的文字资料是否达到预期效果？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如果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没有达到预期效果时，应如何再次提问？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我们可以不断补充或调整需求，这样才能使结果更接近我们的预期。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ts val="37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15210" y="3258185"/>
            <a:ext cx="7063105" cy="32810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30390" y="4373245"/>
            <a:ext cx="1443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满意</a:t>
            </a:r>
            <a:endParaRPr lang="zh-CN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2865" y="5211445"/>
            <a:ext cx="14439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没得到结果</a:t>
            </a:r>
            <a:endParaRPr lang="zh-CN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59803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一：填一填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306560" y="3429635"/>
            <a:ext cx="2964180" cy="3341370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7"/>
            </p:custDataLst>
          </p:nvPr>
        </p:nvGraphicFramePr>
        <p:xfrm>
          <a:off x="1500505" y="1583690"/>
          <a:ext cx="8729980" cy="3691255"/>
        </p:xfrm>
        <a:graphic>
          <a:graphicData uri="http://schemas.openxmlformats.org/drawingml/2006/table">
            <a:tbl>
              <a:tblPr/>
              <a:tblGrid>
                <a:gridCol w="1513205"/>
                <a:gridCol w="4299585"/>
                <a:gridCol w="2917190"/>
              </a:tblGrid>
              <a:tr h="733425">
                <a:tc>
                  <a:txBody>
                    <a:bodyPr/>
                    <a:p>
                      <a:pPr algn="ctr" fontAlgn="ctr"/>
                      <a:r>
                        <a:rPr lang="zh-CN" altLang="en-US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交互次序</a:t>
                      </a:r>
                      <a:endParaRPr lang="zh-CN" altLang="en-US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提问内容</a:t>
                      </a:r>
                      <a:endParaRPr lang="zh-CN" altLang="en-US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预期效果评价</a:t>
                      </a:r>
                      <a:endParaRPr lang="zh-CN" altLang="en-US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6285">
                <a:tc>
                  <a:txBody>
                    <a:bodyPr/>
                    <a:p>
                      <a:pPr algn="ctr" fontAlgn="ctr"/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 </a:t>
                      </a:r>
                      <a:endParaRPr lang="en-US" altLang="zh-CN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1680">
                <a:tc>
                  <a:txBody>
                    <a:bodyPr/>
                    <a:p>
                      <a:pPr algn="ctr" fontAlgn="ctr"/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 </a:t>
                      </a:r>
                      <a:endParaRPr lang="en-US" altLang="zh-CN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6440">
                <a:tc>
                  <a:txBody>
                    <a:bodyPr/>
                    <a:p>
                      <a:pPr algn="ctr" fontAlgn="ctr"/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 </a:t>
                      </a:r>
                      <a:endParaRPr lang="en-US" altLang="zh-CN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3425">
                <a:tc>
                  <a:txBody>
                    <a:bodyPr/>
                    <a:p>
                      <a:pPr algn="ctr" fontAlgn="ctr"/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 </a:t>
                      </a:r>
                      <a:endParaRPr lang="en-US" altLang="zh-CN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5555615" cy="4130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我们制作研学报告需要一些金花茶的图片。请利用生成式人工智能工具帮助小美获取一些金花茶的精美图片，并将交互过程记录下来。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与生成式人工智能工具交互不仅可以用提问的方式进行，也可以用输入关键词的形式进行。关键词包括主体词、修饰词、场景描述或风格描述等。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49425" y="1502410"/>
            <a:ext cx="625475" cy="625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61885" y="1682750"/>
            <a:ext cx="3358515" cy="422465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二：填一填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aphicFrame>
        <p:nvGraphicFramePr>
          <p:cNvPr id="4" name="表格 3"/>
          <p:cNvGraphicFramePr/>
          <p:nvPr>
            <p:custDataLst>
              <p:tags r:id="rId12"/>
            </p:custDataLst>
          </p:nvPr>
        </p:nvGraphicFramePr>
        <p:xfrm>
          <a:off x="1257300" y="1683385"/>
          <a:ext cx="9699625" cy="3507740"/>
        </p:xfrm>
        <a:graphic>
          <a:graphicData uri="http://schemas.openxmlformats.org/drawingml/2006/table">
            <a:tbl>
              <a:tblPr/>
              <a:tblGrid>
                <a:gridCol w="875030"/>
                <a:gridCol w="6381115"/>
                <a:gridCol w="2443480"/>
              </a:tblGrid>
              <a:tr h="375285">
                <a:tc>
                  <a:txBody>
                    <a:bodyPr/>
                    <a:p>
                      <a:pPr algn="ctr" fontAlgn="ctr"/>
                      <a:r>
                        <a:rPr lang="zh-CN" altLang="en-US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交互次序</a:t>
                      </a:r>
                      <a:endParaRPr lang="zh-CN" altLang="en-US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关键词</a:t>
                      </a:r>
                      <a:endParaRPr lang="zh-CN" altLang="en-US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预期效果评价</a:t>
                      </a:r>
                      <a:endParaRPr lang="zh-CN" altLang="en-US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6570">
                <a:tc>
                  <a:txBody>
                    <a:bodyPr/>
                    <a:p>
                      <a:pPr algn="ctr" fontAlgn="ctr"/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 </a:t>
                      </a:r>
                      <a:endParaRPr lang="en-US" altLang="zh-CN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主体词</a:t>
                      </a:r>
                      <a:r>
                        <a:rPr lang="zh-CN" altLang="en-US" sz="2400" b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：</a:t>
                      </a:r>
                      <a:r>
                        <a:rPr lang="en-US" altLang="zh-CN" sz="2400" b="0" i="0" u="sng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  </a:t>
                      </a:r>
                      <a:r>
                        <a:rPr lang="zh-CN" altLang="en-US" sz="2400" b="0" i="0" u="sng">
                          <a:solidFill>
                            <a:srgbClr val="FF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</a:t>
                      </a:r>
                      <a:endParaRPr lang="zh-CN" altLang="en-US" sz="2400" b="0" i="0" u="sng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9585">
                <a:tc>
                  <a:txBody>
                    <a:bodyPr/>
                    <a:p>
                      <a:pPr algn="ctr" fontAlgn="ctr"/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 </a:t>
                      </a:r>
                      <a:endParaRPr lang="en-US" altLang="zh-CN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主体词：     </a:t>
                      </a:r>
                      <a:r>
                        <a:rPr lang="en-US" altLang="zh-CN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+</a:t>
                      </a:r>
                      <a:r>
                        <a:rPr lang="zh-CN" altLang="en-US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修饰词：</a:t>
                      </a:r>
                      <a:endParaRPr lang="zh-CN" altLang="en-US" sz="2400" b="0" i="0" u="sng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1045">
                <a:tc>
                  <a:txBody>
                    <a:bodyPr/>
                    <a:p>
                      <a:pPr algn="ctr" fontAlgn="ctr"/>
                      <a:r>
                        <a:rPr lang="en-US" altLang="zh-CN" sz="2400" b="0" i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 </a:t>
                      </a:r>
                      <a:endParaRPr lang="en-US" altLang="zh-CN"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r>
                        <a:rPr lang="zh-CN" altLang="en-US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主体词：</a:t>
                      </a:r>
                      <a:r>
                        <a:rPr lang="en-US" altLang="zh-CN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     +</a:t>
                      </a:r>
                      <a:r>
                        <a:rPr lang="zh-CN" altLang="en-US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修饰词：</a:t>
                      </a:r>
                      <a:r>
                        <a:rPr lang="en-US" altLang="zh-CN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           </a:t>
                      </a:r>
                      <a:endParaRPr lang="en-US" altLang="zh-CN" sz="2400" b="0" i="0" u="sng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algn="l" fontAlgn="t"/>
                      <a:r>
                        <a:rPr lang="en-US" altLang="zh-CN" sz="240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+</a:t>
                      </a:r>
                      <a:r>
                        <a:rPr lang="zh-CN" altLang="en-US" sz="240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场景描述：</a:t>
                      </a:r>
                      <a:r>
                        <a:rPr lang="en-US" altLang="zh-CN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</a:t>
                      </a:r>
                      <a:r>
                        <a:rPr lang="zh-CN" altLang="en-US" sz="240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  </a:t>
                      </a:r>
                      <a:r>
                        <a:rPr lang="en-US" altLang="zh-CN" sz="240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   </a:t>
                      </a:r>
                      <a:r>
                        <a:rPr lang="en-US" altLang="zh-CN" sz="240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   </a:t>
                      </a:r>
                      <a:r>
                        <a:rPr lang="en-US" altLang="zh-CN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                </a:t>
                      </a:r>
                      <a:r>
                        <a:rPr lang="en-US" altLang="zh-CN" sz="240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 </a:t>
                      </a:r>
                      <a:r>
                        <a:rPr lang="en-US" altLang="zh-CN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   </a:t>
                      </a:r>
                      <a:r>
                        <a:rPr lang="zh-CN" altLang="en-US" sz="2400" b="0" i="0" u="sng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</a:t>
                      </a:r>
                      <a:endParaRPr lang="zh-CN" altLang="en-US" sz="2400" b="0" i="0" u="sng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73735"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t"/>
                      <a:endParaRPr sz="2400" b="0" i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3493135" y="2423795"/>
            <a:ext cx="1443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金花茶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01390" y="2874010"/>
            <a:ext cx="1443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金花茶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3345" y="2874010"/>
            <a:ext cx="1443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盛开的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01390" y="3310255"/>
            <a:ext cx="1443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金花茶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43345" y="3329940"/>
            <a:ext cx="1443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盛开的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55415" y="3714750"/>
            <a:ext cx="29654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植物园里一大片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9" grpId="0"/>
      <p:bldP spid="9" grpId="1"/>
      <p:bldP spid="10" grpId="0"/>
      <p:bldP spid="10" grpId="1"/>
      <p:bldP spid="13" grpId="0"/>
      <p:bldP spid="13" grpId="1"/>
      <p:bldP spid="15" grpId="0"/>
      <p:bldP spid="15" grpId="1"/>
      <p:bldP spid="18" grpId="0"/>
      <p:bldP spid="18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三：试一试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107440" y="1521460"/>
            <a:ext cx="9387840" cy="1527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中国植物园之父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陈封怀指导过我国多所植物园的规划与建设。我们想以陈老先生作的一首诗歌作为研学手册的结尾，请用之前的方法让生成式人工智能工具帮我们做一幅画吧！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9920" y="3219133"/>
            <a:ext cx="5080000" cy="267652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>
            <a:spAutoFit/>
          </a:bodyPr>
          <a:p>
            <a:pPr algn="ctr"/>
            <a:r>
              <a:rPr lang="zh-CN" altLang="en-US" sz="2400">
                <a:solidFill>
                  <a:srgbClr val="231F20"/>
                </a:solidFill>
                <a:latin typeface="方正楷体简体（笔画交叉）"/>
                <a:ea typeface="方正楷体简体（笔画交叉）"/>
              </a:rPr>
              <a:t>有感植物园建设形式与内容</a:t>
            </a:r>
            <a:endParaRPr lang="zh-CN" altLang="en-US" sz="2400">
              <a:solidFill>
                <a:srgbClr val="231F20"/>
              </a:solidFill>
              <a:latin typeface="方正楷体简体（笔画交叉）"/>
              <a:ea typeface="方正楷体简体（笔画交叉）"/>
            </a:endParaRPr>
          </a:p>
          <a:p>
            <a:pPr algn="ctr"/>
            <a:r>
              <a:rPr lang="zh-CN" altLang="en-US" sz="2400">
                <a:solidFill>
                  <a:srgbClr val="231F20"/>
                </a:solidFill>
                <a:latin typeface="方正楷体简体（笔画交叉）"/>
                <a:ea typeface="方正楷体简体（笔画交叉）"/>
              </a:rPr>
              <a:t>陈封怀　</a:t>
            </a:r>
            <a:r>
              <a:rPr lang="en-US" altLang="zh-CN" sz="2400">
                <a:solidFill>
                  <a:srgbClr val="231F20"/>
                </a:solidFill>
                <a:latin typeface="方正楷体简体（笔画交叉）"/>
                <a:ea typeface="方正楷体简体（笔画交叉）"/>
              </a:rPr>
              <a:t>1982</a:t>
            </a:r>
            <a:r>
              <a:rPr lang="zh-CN" altLang="en-US" sz="2400">
                <a:solidFill>
                  <a:srgbClr val="231F20"/>
                </a:solidFill>
                <a:latin typeface="方正楷体简体（笔画交叉）"/>
                <a:ea typeface="方正楷体简体（笔画交叉）"/>
              </a:rPr>
              <a:t>年作</a:t>
            </a:r>
            <a:endParaRPr lang="zh-CN" altLang="en-US" sz="2400">
              <a:solidFill>
                <a:srgbClr val="231F20"/>
              </a:solidFill>
              <a:latin typeface="方正楷体简体（笔画交叉）"/>
              <a:ea typeface="方正楷体简体（笔画交叉）"/>
            </a:endParaRPr>
          </a:p>
          <a:p>
            <a:pPr algn="ctr"/>
            <a:endParaRPr lang="zh-CN" altLang="en-US" sz="2400">
              <a:solidFill>
                <a:srgbClr val="231F20"/>
              </a:solidFill>
              <a:latin typeface="方正楷体简体（笔画交叉）"/>
              <a:ea typeface="方正楷体简体（笔画交叉）"/>
            </a:endParaRPr>
          </a:p>
          <a:p>
            <a:pPr algn="ctr"/>
            <a:r>
              <a:rPr lang="zh-CN" altLang="en-US" sz="2400">
                <a:solidFill>
                  <a:srgbClr val="231F20"/>
                </a:solidFill>
                <a:latin typeface="方正楷体简体（笔画交叉）"/>
                <a:ea typeface="方正楷体简体（笔画交叉）"/>
              </a:rPr>
              <a:t>竹影听泉水潺潺，红花绿树阵阵香。 </a:t>
            </a:r>
            <a:endParaRPr lang="zh-CN" altLang="en-US" sz="2400">
              <a:solidFill>
                <a:srgbClr val="231F20"/>
              </a:solidFill>
              <a:latin typeface="方正楷体简体（笔画交叉）"/>
              <a:ea typeface="方正楷体简体（笔画交叉）"/>
            </a:endParaRPr>
          </a:p>
          <a:p>
            <a:pPr algn="ctr"/>
            <a:r>
              <a:rPr lang="zh-CN" altLang="en-US" sz="2400">
                <a:solidFill>
                  <a:srgbClr val="231F20"/>
                </a:solidFill>
                <a:latin typeface="方正楷体简体（笔画交叉）"/>
                <a:ea typeface="方正楷体简体（笔画交叉）"/>
              </a:rPr>
              <a:t>月门透出园中景，隔墙仰望白云山。 </a:t>
            </a:r>
            <a:endParaRPr lang="zh-CN" altLang="en-US" sz="2400">
              <a:solidFill>
                <a:srgbClr val="231F20"/>
              </a:solidFill>
              <a:latin typeface="方正楷体简体（笔画交叉）"/>
              <a:ea typeface="方正楷体简体（笔画交叉）"/>
            </a:endParaRPr>
          </a:p>
          <a:p>
            <a:pPr algn="ctr"/>
            <a:r>
              <a:rPr lang="zh-CN" altLang="en-US" sz="2400">
                <a:solidFill>
                  <a:srgbClr val="231F20"/>
                </a:solidFill>
                <a:latin typeface="方正楷体简体（笔画交叉）"/>
                <a:ea typeface="方正楷体简体（笔画交叉）"/>
              </a:rPr>
              <a:t>野树丛林有生趣，不求阁榭迷楼台。 </a:t>
            </a:r>
            <a:endParaRPr lang="zh-CN" altLang="en-US" sz="2400">
              <a:solidFill>
                <a:srgbClr val="231F20"/>
              </a:solidFill>
              <a:latin typeface="方正楷体简体（笔画交叉）"/>
              <a:ea typeface="方正楷体简体（笔画交叉）"/>
            </a:endParaRPr>
          </a:p>
          <a:p>
            <a:pPr algn="ctr"/>
            <a:r>
              <a:rPr lang="zh-CN" altLang="en-US" sz="2400">
                <a:solidFill>
                  <a:srgbClr val="231F20"/>
                </a:solidFill>
                <a:latin typeface="方正楷体简体（笔画交叉）"/>
                <a:ea typeface="方正楷体简体（笔画交叉）"/>
              </a:rPr>
              <a:t>辛勤培育千万种，园林毕竟是课堂。</a:t>
            </a:r>
            <a:endParaRPr lang="zh-CN" altLang="en-US" sz="2400">
              <a:solidFill>
                <a:srgbClr val="231F20"/>
              </a:solidFill>
              <a:latin typeface="方正楷体简体（笔画交叉）"/>
              <a:ea typeface="方正楷体简体（笔画交叉）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1895" y="3219450"/>
            <a:ext cx="5080000" cy="2676525"/>
          </a:xfrm>
          <a:prstGeom prst="rect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>
            <a:noAutofit/>
          </a:bodyPr>
          <a:p>
            <a:pPr algn="ctr"/>
            <a:endParaRPr lang="zh-CN" altLang="en-US" sz="2400">
              <a:solidFill>
                <a:srgbClr val="231F20"/>
              </a:solidFill>
              <a:latin typeface="方正楷体简体（笔画交叉）"/>
              <a:ea typeface="方正楷体简体（笔画交叉）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5822315" y="4359910"/>
            <a:ext cx="394335" cy="51943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四：评一评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529080" y="1283335"/>
            <a:ext cx="9558020" cy="1576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请评一评下面这些由生成式人工智能工具创作的作品，有何优点和缺点？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 descr="小组讨论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38250" y="1486535"/>
            <a:ext cx="673100" cy="67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10335" y="2603500"/>
            <a:ext cx="9495790" cy="31597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10335" y="5781675"/>
            <a:ext cx="9495790" cy="8299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>
                <a:solidFill>
                  <a:srgbClr val="231F20"/>
                </a:solidFill>
                <a:latin typeface="方正书宋简体"/>
                <a:ea typeface="方正书宋简体"/>
              </a:rPr>
              <a:t>小提示：我们还可以利用生成式人工智能工具生成视频、音频文件等，以丰富我们的学习资料。</a:t>
            </a:r>
            <a:endParaRPr lang="zh-CN" altLang="en-US" sz="2400">
              <a:solidFill>
                <a:srgbClr val="231F20"/>
              </a:solidFill>
              <a:latin typeface="方正书宋简体"/>
              <a:ea typeface="方正书宋简体"/>
            </a:endParaRPr>
          </a:p>
        </p:txBody>
      </p:sp>
    </p:spTree>
    <p:custDataLst>
      <p:tags r:id="rId8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TABLE_ENDDRAG_ORIGIN_RECT" val="763*211"/>
  <p:tag name="TABLE_ENDDRAG_RECT" val="99*237*763*211"/>
</p:tagLst>
</file>

<file path=ppt/tags/tag1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2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TABLE_ENDDRAG_ORIGIN_RECT" val="687*290"/>
  <p:tag name="TABLE_ENDDRAG_RECT" val="118*139*687*290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93">
    <a:dk1>
      <a:srgbClr val="000000"/>
    </a:dk1>
    <a:lt1>
      <a:srgbClr val="FFFFFF"/>
    </a:lt1>
    <a:dk2>
      <a:srgbClr val="0F1423"/>
    </a:dk2>
    <a:lt2>
      <a:srgbClr val="FFFFFF"/>
    </a:lt2>
    <a:accent1>
      <a:srgbClr val="2ABEF9"/>
    </a:accent1>
    <a:accent2>
      <a:srgbClr val="FBC347"/>
    </a:accent2>
    <a:accent3>
      <a:srgbClr val="2ABEF9"/>
    </a:accent3>
    <a:accent4>
      <a:srgbClr val="FBC347"/>
    </a:accent4>
    <a:accent5>
      <a:srgbClr val="2ABEF9"/>
    </a:accent5>
    <a:accent6>
      <a:srgbClr val="FBC347"/>
    </a:accent6>
    <a:hlink>
      <a:srgbClr val="2ABEF9"/>
    </a:hlink>
    <a:folHlink>
      <a:srgbClr val="FBC34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1107</Words>
  <Application>WPS 演示</Application>
  <PresentationFormat>自定义</PresentationFormat>
  <Paragraphs>168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方正楷体简体（笔画交叉）</vt:lpstr>
      <vt:lpstr>方正书宋简体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364</cp:revision>
  <dcterms:created xsi:type="dcterms:W3CDTF">2019-06-19T02:08:00Z</dcterms:created>
  <dcterms:modified xsi:type="dcterms:W3CDTF">2025-02-12T01:51:13Z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