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wdp" ContentType="image/vnd.ms-photo"/>
  <Default Extension="jpeg" ContentType="image/jpeg"/>
  <Default Extension="JPG" ContentType="image/.jpg"/>
  <Default Extension="rels" ContentType="application/vnd.openxmlformats-package.relationships+xml"/>
  <Override PartName="/customXml/itemProps160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23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1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7"/>
  </p:notesMasterIdLst>
  <p:handoutMasterIdLst>
    <p:handoutMasterId r:id="rId18"/>
  </p:handoutMasterIdLst>
  <p:sldIdLst>
    <p:sldId id="409" r:id="rId4"/>
    <p:sldId id="410" r:id="rId5"/>
    <p:sldId id="519" r:id="rId6"/>
    <p:sldId id="543" r:id="rId7"/>
    <p:sldId id="455" r:id="rId8"/>
    <p:sldId id="555" r:id="rId9"/>
    <p:sldId id="554" r:id="rId10"/>
    <p:sldId id="521" r:id="rId11"/>
    <p:sldId id="523" r:id="rId12"/>
    <p:sldId id="489" r:id="rId13"/>
    <p:sldId id="486" r:id="rId14"/>
    <p:sldId id="491" r:id="rId15"/>
    <p:sldId id="416" r:id="rId16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3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22B9FE"/>
    <a:srgbClr val="F6CB39"/>
    <a:srgbClr val="F2C538"/>
    <a:srgbClr val="FFFFFF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6DF4EA7-DA26-4EFC-AE25-C09C94E264C4}" styleName="表样式 1 12">
    <a:wholeTbl>
      <a:tcTxStyle>
        <a:fontRef idx="none">
          <a:srgbClr val="000000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wholeTbl>
    <a:band2H>
      <a:tcStyle>
        <a:tcBdr/>
        <a:fill>
          <a:solidFill>
            <a:schemeClr val="accent1">
              <a:lumMod val="10000"/>
              <a:lumOff val="90000"/>
            </a:schemeClr>
          </a:solidFill>
        </a:fill>
      </a:tcStyle>
    </a:band2H>
    <a:band1V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10000"/>
              <a:lumOff val="90000"/>
            </a:schemeClr>
          </a:solidFill>
        </a:fill>
      </a:tcStyle>
    </a:band1V>
    <a:lastCol>
      <a:tcTxStyle b="on">
        <a:fontRef idx="none">
          <a:srgbClr val="08090C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20000"/>
              <a:lumOff val="80000"/>
            </a:schemeClr>
          </a:solidFill>
        </a:fill>
      </a:tcStyle>
    </a:lastCol>
    <a:firstCol>
      <a:tcTxStyle b="on">
        <a:fontRef idx="none">
          <a:srgbClr val="08090C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 w="9525" cmpd="sng">
              <a:solidFill>
                <a:schemeClr val="accent1">
                  <a:lumMod val="40000"/>
                  <a:lumOff val="60000"/>
                </a:schemeClr>
              </a:solidFill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20000"/>
              <a:lumOff val="80000"/>
            </a:schemeClr>
          </a:solidFill>
        </a:fill>
      </a:tcStyle>
    </a:firstCol>
    <a:lastRow>
      <a:tcTxStyle b="on">
        <a:fontRef idx="none">
          <a:schemeClr val="accent1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9525" cmpd="sng">
              <a:solidFill>
                <a:schemeClr val="accent1"/>
              </a:solidFill>
            </a:ln>
          </a:top>
          <a:bottom>
            <a:ln w="9525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Ref idx="none">
          <a:srgbClr val="FFFFFF"/>
        </a:fontRef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203"/>
        <p:guide pos="388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61.xml"/><Relationship Id="rId23" Type="http://schemas.openxmlformats.org/officeDocument/2006/relationships/customXml" Target="../customXml/item1.xml"/><Relationship Id="rId22" Type="http://schemas.openxmlformats.org/officeDocument/2006/relationships/customXmlProps" Target="../customXml/itemProps160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microsoft.com/office/2007/relationships/hdphoto" Target="../media/image19.wdp"/><Relationship Id="rId7" Type="http://schemas.openxmlformats.org/officeDocument/2006/relationships/image" Target="../media/image18.png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image" Target="../media/image14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39.xml"/><Relationship Id="rId1" Type="http://schemas.openxmlformats.org/officeDocument/2006/relationships/tags" Target="../tags/tag13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image" Target="../media/image3.png"/><Relationship Id="rId7" Type="http://schemas.openxmlformats.org/officeDocument/2006/relationships/tags" Target="../tags/tag143.xml"/><Relationship Id="rId6" Type="http://schemas.openxmlformats.org/officeDocument/2006/relationships/image" Target="../media/image7.png"/><Relationship Id="rId5" Type="http://schemas.openxmlformats.org/officeDocument/2006/relationships/tags" Target="../tags/tag142.xml"/><Relationship Id="rId4" Type="http://schemas.openxmlformats.org/officeDocument/2006/relationships/image" Target="../media/image2.png"/><Relationship Id="rId3" Type="http://schemas.openxmlformats.org/officeDocument/2006/relationships/tags" Target="../tags/tag141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48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47.xml"/><Relationship Id="rId12" Type="http://schemas.openxmlformats.org/officeDocument/2006/relationships/tags" Target="../tags/tag146.xml"/><Relationship Id="rId11" Type="http://schemas.openxmlformats.org/officeDocument/2006/relationships/image" Target="../media/image13.png"/><Relationship Id="rId10" Type="http://schemas.openxmlformats.org/officeDocument/2006/relationships/tags" Target="../tags/tag145.xml"/><Relationship Id="rId1" Type="http://schemas.openxmlformats.org/officeDocument/2006/relationships/tags" Target="../tags/tag140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hemeOverride" Target="../theme/themeOverride1.xml"/><Relationship Id="rId5" Type="http://schemas.openxmlformats.org/officeDocument/2006/relationships/tags" Target="../tags/tag152.xml"/><Relationship Id="rId4" Type="http://schemas.openxmlformats.org/officeDocument/2006/relationships/tags" Target="../tags/tag151.xml"/><Relationship Id="rId3" Type="http://schemas.openxmlformats.org/officeDocument/2006/relationships/tags" Target="../tags/tag150.xml"/><Relationship Id="rId2" Type="http://schemas.openxmlformats.org/officeDocument/2006/relationships/image" Target="../media/image14.png"/><Relationship Id="rId1" Type="http://schemas.openxmlformats.org/officeDocument/2006/relationships/tags" Target="../tags/tag14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57.xml"/><Relationship Id="rId7" Type="http://schemas.openxmlformats.org/officeDocument/2006/relationships/image" Target="../media/image7.png"/><Relationship Id="rId6" Type="http://schemas.openxmlformats.org/officeDocument/2006/relationships/tags" Target="../tags/tag156.xml"/><Relationship Id="rId5" Type="http://schemas.openxmlformats.org/officeDocument/2006/relationships/image" Target="../media/image2.png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59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58.xml"/><Relationship Id="rId1" Type="http://schemas.openxmlformats.org/officeDocument/2006/relationships/tags" Target="../tags/tag15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41.xml"/><Relationship Id="rId7" Type="http://schemas.openxmlformats.org/officeDocument/2006/relationships/image" Target="../media/image7.png"/><Relationship Id="rId6" Type="http://schemas.openxmlformats.org/officeDocument/2006/relationships/tags" Target="../tags/tag40.xml"/><Relationship Id="rId52" Type="http://schemas.openxmlformats.org/officeDocument/2006/relationships/slideLayout" Target="../slideLayouts/slideLayout1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image" Target="../media/image12.png"/><Relationship Id="rId37" Type="http://schemas.openxmlformats.org/officeDocument/2006/relationships/tags" Target="../tags/tag69.xml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3.png"/><Relationship Id="rId7" Type="http://schemas.openxmlformats.org/officeDocument/2006/relationships/tags" Target="../tags/tag86.xml"/><Relationship Id="rId6" Type="http://schemas.openxmlformats.org/officeDocument/2006/relationships/image" Target="../media/image7.png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openxmlformats.org/officeDocument/2006/relationships/tags" Target="../tags/tag84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91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image" Target="../media/image13.png"/><Relationship Id="rId10" Type="http://schemas.openxmlformats.org/officeDocument/2006/relationships/tags" Target="../tags/tag88.xml"/><Relationship Id="rId1" Type="http://schemas.openxmlformats.org/officeDocument/2006/relationships/tags" Target="../tags/tag83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5.xml"/><Relationship Id="rId5" Type="http://schemas.openxmlformats.org/officeDocument/2006/relationships/image" Target="../media/image15.jpeg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image" Target="../media/image14.png"/><Relationship Id="rId1" Type="http://schemas.openxmlformats.org/officeDocument/2006/relationships/tags" Target="../tags/tag9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image" Target="../media/image3.png"/><Relationship Id="rId5" Type="http://schemas.openxmlformats.org/officeDocument/2006/relationships/tags" Target="../tags/tag98.xml"/><Relationship Id="rId4" Type="http://schemas.openxmlformats.org/officeDocument/2006/relationships/image" Target="../media/image7.png"/><Relationship Id="rId3" Type="http://schemas.openxmlformats.org/officeDocument/2006/relationships/tags" Target="../tags/tag97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03.xml"/><Relationship Id="rId12" Type="http://schemas.openxmlformats.org/officeDocument/2006/relationships/image" Target="../media/image16.png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tags" Target="../tags/tag9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image" Target="../media/image3.png"/><Relationship Id="rId5" Type="http://schemas.openxmlformats.org/officeDocument/2006/relationships/tags" Target="../tags/tag106.xml"/><Relationship Id="rId4" Type="http://schemas.openxmlformats.org/officeDocument/2006/relationships/image" Target="../media/image7.png"/><Relationship Id="rId3" Type="http://schemas.openxmlformats.org/officeDocument/2006/relationships/tags" Target="../tags/tag105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11.xml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tags" Target="../tags/tag10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image" Target="../media/image3.png"/><Relationship Id="rId5" Type="http://schemas.openxmlformats.org/officeDocument/2006/relationships/tags" Target="../tags/tag114.xml"/><Relationship Id="rId4" Type="http://schemas.openxmlformats.org/officeDocument/2006/relationships/image" Target="../media/image7.png"/><Relationship Id="rId3" Type="http://schemas.openxmlformats.org/officeDocument/2006/relationships/tags" Target="../tags/tag113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19.xml"/><Relationship Id="rId14" Type="http://schemas.openxmlformats.org/officeDocument/2006/relationships/image" Target="../media/image17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tags" Target="../tags/tag11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4.xml"/><Relationship Id="rId7" Type="http://schemas.openxmlformats.org/officeDocument/2006/relationships/tags" Target="../tags/tag123.xml"/><Relationship Id="rId6" Type="http://schemas.openxmlformats.org/officeDocument/2006/relationships/image" Target="../media/image3.png"/><Relationship Id="rId5" Type="http://schemas.openxmlformats.org/officeDocument/2006/relationships/tags" Target="../tags/tag122.xml"/><Relationship Id="rId4" Type="http://schemas.openxmlformats.org/officeDocument/2006/relationships/image" Target="../media/image7.png"/><Relationship Id="rId3" Type="http://schemas.openxmlformats.org/officeDocument/2006/relationships/tags" Target="../tags/tag121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27.xml"/><Relationship Id="rId15" Type="http://schemas.openxmlformats.org/officeDocument/2006/relationships/image" Target="../media/image21.png"/><Relationship Id="rId14" Type="http://schemas.openxmlformats.org/officeDocument/2006/relationships/image" Target="../media/image20.png"/><Relationship Id="rId13" Type="http://schemas.microsoft.com/office/2007/relationships/hdphoto" Target="../media/image19.wdp"/><Relationship Id="rId12" Type="http://schemas.openxmlformats.org/officeDocument/2006/relationships/image" Target="../media/image18.png"/><Relationship Id="rId11" Type="http://schemas.openxmlformats.org/officeDocument/2006/relationships/tags" Target="../tags/tag126.xml"/><Relationship Id="rId10" Type="http://schemas.openxmlformats.org/officeDocument/2006/relationships/tags" Target="../tags/tag125.xml"/><Relationship Id="rId1" Type="http://schemas.openxmlformats.org/officeDocument/2006/relationships/tags" Target="../tags/tag12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32.xml"/><Relationship Id="rId7" Type="http://schemas.openxmlformats.org/officeDocument/2006/relationships/tags" Target="../tags/tag131.xml"/><Relationship Id="rId6" Type="http://schemas.openxmlformats.org/officeDocument/2006/relationships/image" Target="../media/image3.png"/><Relationship Id="rId5" Type="http://schemas.openxmlformats.org/officeDocument/2006/relationships/tags" Target="../tags/tag130.xml"/><Relationship Id="rId4" Type="http://schemas.openxmlformats.org/officeDocument/2006/relationships/image" Target="../media/image7.png"/><Relationship Id="rId3" Type="http://schemas.openxmlformats.org/officeDocument/2006/relationships/tags" Target="../tags/tag129.xml"/><Relationship Id="rId2" Type="http://schemas.openxmlformats.org/officeDocument/2006/relationships/image" Target="../media/image1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35.xml"/><Relationship Id="rId14" Type="http://schemas.openxmlformats.org/officeDocument/2006/relationships/image" Target="../media/image24.png"/><Relationship Id="rId13" Type="http://schemas.openxmlformats.org/officeDocument/2006/relationships/tags" Target="../tags/tag134.xml"/><Relationship Id="rId12" Type="http://schemas.openxmlformats.org/officeDocument/2006/relationships/image" Target="../media/image23.svg"/><Relationship Id="rId11" Type="http://schemas.openxmlformats.org/officeDocument/2006/relationships/image" Target="../media/image22.png"/><Relationship Id="rId10" Type="http://schemas.openxmlformats.org/officeDocument/2006/relationships/tags" Target="../tags/tag133.xml"/><Relationship Id="rId1" Type="http://schemas.openxmlformats.org/officeDocument/2006/relationships/tags" Target="../tags/tag1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任务三</a:t>
            </a:r>
            <a:r>
              <a:rPr lang="en-US" alt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生成式人工智能</a:t>
            </a:r>
            <a:endParaRPr lang="zh-CN" altLang="en-US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四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主题三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人工智能耀未来</a:t>
            </a:r>
            <a:endParaRPr lang="zh-CN" altLang="en-US"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414782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活动四：牛刀小试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635" y="4766945"/>
            <a:ext cx="1991995" cy="2091055"/>
          </a:xfrm>
          <a:prstGeom prst="rect">
            <a:avLst/>
          </a:prstGeom>
        </p:spPr>
      </p:pic>
      <p:pic>
        <p:nvPicPr>
          <p:cNvPr id="18" name="图片 17" descr="小学壮壮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0032365" y="4574540"/>
            <a:ext cx="1891030" cy="2131695"/>
          </a:xfrm>
          <a:prstGeom prst="rect">
            <a:avLst/>
          </a:prstGeom>
        </p:spPr>
      </p:pic>
      <p:pic>
        <p:nvPicPr>
          <p:cNvPr id="4" name="图片 3" descr="图片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81150" y="1655445"/>
            <a:ext cx="4514850" cy="3810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623685" y="2348230"/>
            <a:ext cx="481266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尝试使用生成式人工智能工具为下面这首诗歌作画，还原当时陈封怀先生对植物园规划的设想。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完成后，组内互相评价生成的作品是否达到预期。</a:t>
            </a:r>
            <a:endParaRPr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627380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12695" y="1703070"/>
            <a:ext cx="753237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1.</a:t>
            </a:r>
            <a:r>
              <a:rPr lang="zh-CN" altLang="en-US" sz="2400"/>
              <a:t>生成式人工智能能够生成文本、图片、声音、视频、代码等内容；</a:t>
            </a:r>
            <a:endParaRPr lang="zh-CN" altLang="en-US" sz="2400"/>
          </a:p>
          <a:p>
            <a:endParaRPr lang="zh-CN" altLang="en-US" sz="2400"/>
          </a:p>
          <a:p>
            <a:r>
              <a:rPr lang="en-US" altLang="zh-CN" sz="2400"/>
              <a:t>2.</a:t>
            </a:r>
            <a:r>
              <a:rPr lang="zh-CN" altLang="en-US" sz="2400"/>
              <a:t>准确表述需求，生成式人工智能才能理解问题；</a:t>
            </a:r>
            <a:endParaRPr lang="zh-CN" altLang="en-US" sz="2400"/>
          </a:p>
          <a:p>
            <a:endParaRPr lang="zh-CN" altLang="en-US" sz="2400"/>
          </a:p>
          <a:p>
            <a:r>
              <a:rPr lang="en-US" altLang="zh-CN" sz="2400"/>
              <a:t>3.</a:t>
            </a:r>
            <a:r>
              <a:rPr lang="zh-CN" altLang="en-US" sz="2400"/>
              <a:t>多次补充需求，不断深入，生成式人工智能工具回答才能不断接近目标；</a:t>
            </a:r>
            <a:endParaRPr lang="zh-CN" altLang="en-US" sz="2400"/>
          </a:p>
          <a:p>
            <a:endParaRPr lang="zh-CN" altLang="en-US" sz="2400"/>
          </a:p>
          <a:p>
            <a:r>
              <a:rPr lang="en-US" altLang="zh-CN" sz="2400"/>
              <a:t>4.</a:t>
            </a:r>
            <a:r>
              <a:rPr lang="zh-CN" altLang="en-US" sz="2400"/>
              <a:t>合理合规使用生成式人工智能。</a:t>
            </a:r>
            <a:endParaRPr lang="zh-CN" altLang="en-US" sz="2400"/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拓展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23720" y="1978660"/>
            <a:ext cx="8544560" cy="2626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生成式人工智能工具还可以生成视频、音频文件等。请将你们小组拍摄的素材以及文字资料交给它生成视频，作为这一次研学活动的纪念。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sp>
        <p:nvSpPr>
          <p:cNvPr id="15" name="图形"/>
          <p:cNvSpPr/>
          <p:nvPr>
            <p:custDataLst>
              <p:tags r:id="rId5"/>
            </p:custDataLst>
          </p:nvPr>
        </p:nvSpPr>
        <p:spPr>
          <a:xfrm>
            <a:off x="4197350" y="394462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158016" y="1447800"/>
            <a:ext cx="8038179" cy="2222500"/>
            <a:chOff x="1516" y="3675"/>
            <a:chExt cx="16142" cy="5018"/>
          </a:xfrm>
        </p:grpSpPr>
        <p:sp>
          <p:nvSpPr>
            <p:cNvPr id="33" name="图形"/>
            <p:cNvSpPr/>
            <p:nvPr>
              <p:custDataLst>
                <p:tags r:id="rId10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1"/>
              </p:custDataLst>
            </p:nvPr>
          </p:nvSpPr>
          <p:spPr>
            <a:xfrm>
              <a:off x="14031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2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3"/>
              </p:custDataLst>
            </p:nvPr>
          </p:nvSpPr>
          <p:spPr>
            <a:xfrm>
              <a:off x="1414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5"/>
              </p:custDataLst>
            </p:nvPr>
          </p:nvSpPr>
          <p:spPr>
            <a:xfrm>
              <a:off x="14170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6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7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8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9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任务一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任务二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15368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9"/>
              </p:custDataLst>
            </p:nvPr>
          </p:nvSpPr>
          <p:spPr>
            <a:xfrm>
              <a:off x="14148" y="6346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任务三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30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1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2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3"/>
              </p:custDataLst>
            </p:nvPr>
          </p:nvSpPr>
          <p:spPr>
            <a:xfrm>
              <a:off x="14207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4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6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4" name="图形"/>
          <p:cNvSpPr/>
          <p:nvPr>
            <p:custDataLst>
              <p:tags r:id="rId39"/>
            </p:custDataLst>
          </p:nvPr>
        </p:nvSpPr>
        <p:spPr>
          <a:xfrm>
            <a:off x="6561455" y="398907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" name="图形"/>
          <p:cNvSpPr txBox="1"/>
          <p:nvPr>
            <p:custDataLst>
              <p:tags r:id="rId40"/>
            </p:custDataLst>
          </p:nvPr>
        </p:nvSpPr>
        <p:spPr>
          <a:xfrm>
            <a:off x="7280275" y="422529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7" name="图形"/>
          <p:cNvSpPr/>
          <p:nvPr>
            <p:custDataLst>
              <p:tags r:id="rId41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2"/>
            </p:custDataLst>
          </p:nvPr>
        </p:nvSpPr>
        <p:spPr>
          <a:xfrm>
            <a:off x="4349750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3" name="图形"/>
          <p:cNvSpPr/>
          <p:nvPr>
            <p:custDataLst>
              <p:tags r:id="rId43"/>
            </p:custDataLst>
          </p:nvPr>
        </p:nvSpPr>
        <p:spPr>
          <a:xfrm>
            <a:off x="5251450" y="469265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4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5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6" name="图形"/>
          <p:cNvSpPr txBox="1"/>
          <p:nvPr>
            <p:custDataLst>
              <p:tags r:id="rId46"/>
            </p:custDataLst>
          </p:nvPr>
        </p:nvSpPr>
        <p:spPr>
          <a:xfrm>
            <a:off x="6731697" y="4606162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7"/>
            </p:custDataLst>
          </p:nvPr>
        </p:nvSpPr>
        <p:spPr>
          <a:xfrm>
            <a:off x="4916170" y="418084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8"/>
            </p:custDataLst>
          </p:nvPr>
        </p:nvSpPr>
        <p:spPr>
          <a:xfrm>
            <a:off x="6706235" y="536765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任务拓展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9"/>
            </p:custDataLst>
          </p:nvPr>
        </p:nvSpPr>
        <p:spPr>
          <a:xfrm>
            <a:off x="4133850" y="46786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50"/>
            </p:custDataLst>
          </p:nvPr>
        </p:nvSpPr>
        <p:spPr>
          <a:xfrm>
            <a:off x="4320602" y="456869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73025" y="217360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825490" y="2173605"/>
            <a:ext cx="5094605" cy="2386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茉莉清香优雅，月季五彩斑斓，紫薇花团锦簇，壮壮和小美打算借助生成式人工智能工具制作一本花卉研学手册，记录下这次研学活动。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64640" y="2808605"/>
            <a:ext cx="4072255" cy="2244090"/>
            <a:chOff x="2447" y="1799"/>
            <a:chExt cx="10475" cy="7175"/>
          </a:xfrm>
        </p:grpSpPr>
        <p:sp>
          <p:nvSpPr>
            <p:cNvPr id="9" name="图形"/>
            <p:cNvSpPr txBox="1"/>
            <p:nvPr/>
          </p:nvSpPr>
          <p:spPr>
            <a:xfrm>
              <a:off x="4033" y="3487"/>
              <a:ext cx="7300" cy="2950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ct val="100000"/>
                </a:lnSpc>
              </a:pPr>
              <a:r>
                <a:rPr lang="zh-CN" altLang="en-US" sz="16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我想要获取与特色花卉相关的文字、图片、音频和视频等资料，该如何向生成式人工智能表达需求呢？</a:t>
              </a:r>
              <a:endPara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447" y="1799"/>
              <a:ext cx="10475" cy="7175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400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3812540"/>
            <a:ext cx="2508885" cy="263334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2" name="图形"/>
          <p:cNvGrpSpPr/>
          <p:nvPr/>
        </p:nvGrpSpPr>
        <p:grpSpPr>
          <a:xfrm>
            <a:off x="1694815" y="469900"/>
            <a:ext cx="5753100" cy="1137285"/>
            <a:chOff x="9792" y="2872"/>
            <a:chExt cx="3609" cy="1791"/>
          </a:xfrm>
        </p:grpSpPr>
        <p:sp>
          <p:nvSpPr>
            <p:cNvPr id="4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8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知识卡：生成式人工智能</a:t>
              </a:r>
              <a:endParaRPr lang="en-US" alt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145540" y="2050415"/>
            <a:ext cx="4652645" cy="29921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生成式人工智能（</a:t>
            </a: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Generative Artificial Intelligence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）是一种基于算法和模型生成文本、图片、声音、视频、代码等内容的技术，不同于传统</a:t>
            </a: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AI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的分析功能，生成式</a:t>
            </a:r>
            <a:r>
              <a:rPr lang="en-US" altLang="zh-CN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AI</a:t>
            </a:r>
            <a:r>
              <a:rPr lang="zh-CN" altLang="en-US" sz="20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能学习并生成具有逻辑的新内容。</a:t>
            </a:r>
            <a:endParaRPr lang="zh-CN" altLang="en-US" sz="20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AI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3680" y="2050415"/>
            <a:ext cx="5316855" cy="299212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5" name="图形"/>
          <p:cNvGrpSpPr/>
          <p:nvPr/>
        </p:nvGrpSpPr>
        <p:grpSpPr>
          <a:xfrm>
            <a:off x="1898015" y="605155"/>
            <a:ext cx="6590644" cy="1137285"/>
            <a:chOff x="9792" y="2872"/>
            <a:chExt cx="5173" cy="1791"/>
          </a:xfrm>
        </p:grpSpPr>
        <p:sp>
          <p:nvSpPr>
            <p:cNvPr id="19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5173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21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10005" y="2872"/>
              <a:ext cx="4762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活动一：向生成式人工智能提问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82115" y="1660525"/>
            <a:ext cx="80283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小组合作：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尝试使用生成式人工智能工具生成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茉莉花的介绍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，并写下你们的提问内容。评价一下，每次交互生成的文字资料是否达到预期效果？没有达到预期效果时，应如何再次提问？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4" name="图片 3" descr="时间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54480" y="4485640"/>
            <a:ext cx="726440" cy="7264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280920" y="4761865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0"/>
      <p:bldP spid="14" grpId="0"/>
      <p:bldP spid="7" grpId="1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5" name="图形"/>
          <p:cNvGrpSpPr/>
          <p:nvPr/>
        </p:nvGrpSpPr>
        <p:grpSpPr>
          <a:xfrm>
            <a:off x="1898015" y="605155"/>
            <a:ext cx="6590644" cy="624840"/>
            <a:chOff x="9792" y="2872"/>
            <a:chExt cx="5173" cy="984"/>
          </a:xfrm>
        </p:grpSpPr>
        <p:sp>
          <p:nvSpPr>
            <p:cNvPr id="19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5173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21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10005" y="2872"/>
              <a:ext cx="4762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</a:t>
              </a:r>
              <a:r>
                <a:rPr lang="en-US" altLang="zh-CN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: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向生成式人工智能提问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305" y="1604645"/>
            <a:ext cx="1811020" cy="1900555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854325" y="1816735"/>
            <a:ext cx="4030345" cy="1139190"/>
          </a:xfrm>
          <a:prstGeom prst="wedgeRoundRectCallout">
            <a:avLst>
              <a:gd name="adj1" fmla="val -55440"/>
              <a:gd name="adj2" fmla="val 32681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en-US" altLang="zh-CN"/>
              <a:t> 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我们与生成式人工智能工具交互时，可以不断补充或调整需求，这样才能使结果更接近我们的预期。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2" name="组合 32"/>
          <p:cNvGrpSpPr/>
          <p:nvPr/>
        </p:nvGrpSpPr>
        <p:grpSpPr>
          <a:xfrm>
            <a:off x="3295650" y="3304858"/>
            <a:ext cx="4999990" cy="2342515"/>
            <a:chOff x="17419" y="12433"/>
            <a:chExt cx="7874" cy="3689"/>
          </a:xfrm>
        </p:grpSpPr>
        <p:sp>
          <p:nvSpPr>
            <p:cNvPr id="39" name="矩形 39"/>
            <p:cNvSpPr/>
            <p:nvPr/>
          </p:nvSpPr>
          <p:spPr>
            <a:xfrm>
              <a:off x="22351" y="12433"/>
              <a:ext cx="2057" cy="986"/>
            </a:xfrm>
            <a:prstGeom prst="rect">
              <a:avLst/>
            </a:prstGeom>
            <a:ln w="28575"/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just"/>
              <a:r>
                <a:rPr lang="en-US" altLang="zh-CN" sz="1200" kern="1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/>
                </a:rPr>
                <a:t>满意，得到结果</a:t>
              </a:r>
              <a:endParaRPr lang="en-US" altLang="zh-CN" sz="1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矩形 21"/>
            <p:cNvSpPr/>
            <p:nvPr/>
          </p:nvSpPr>
          <p:spPr>
            <a:xfrm>
              <a:off x="17419" y="13184"/>
              <a:ext cx="1607" cy="986"/>
            </a:xfrm>
            <a:prstGeom prst="rect">
              <a:avLst/>
            </a:prstGeom>
            <a:ln w="28575"/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200" kern="1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/>
                </a:rPr>
                <a:t>第一次提问</a:t>
              </a:r>
              <a:endParaRPr lang="en-US" altLang="zh-CN" sz="1200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33" name="文本框 33"/>
            <p:cNvSpPr txBox="1"/>
            <p:nvPr/>
          </p:nvSpPr>
          <p:spPr>
            <a:xfrm>
              <a:off x="18882" y="13091"/>
              <a:ext cx="1270" cy="498"/>
            </a:xfrm>
            <a:prstGeom prst="rect">
              <a:avLst/>
            </a:prstGeom>
            <a:noFill/>
            <a:ln w="6350">
              <a:noFill/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just"/>
              <a:r>
                <a:rPr lang="en-US" altLang="zh-CN" sz="1200" kern="1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/>
                </a:rPr>
                <a:t>生成结果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cxnSp>
          <p:nvCxnSpPr>
            <p:cNvPr id="37" name="直接箭头连接符 37"/>
            <p:cNvCxnSpPr>
              <a:endCxn id="39" idx="1"/>
            </p:cNvCxnSpPr>
            <p:nvPr/>
          </p:nvCxnSpPr>
          <p:spPr>
            <a:xfrm flipV="1">
              <a:off x="21674" y="12926"/>
              <a:ext cx="677" cy="808"/>
            </a:xfrm>
            <a:prstGeom prst="straightConnector1">
              <a:avLst/>
            </a:prstGeom>
            <a:ln w="31750" cap="rnd">
              <a:solidFill>
                <a:schemeClr val="accent1"/>
              </a:solidFill>
              <a:round/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51" name="直接箭头连接符 51"/>
            <p:cNvCxnSpPr>
              <a:endCxn id="60" idx="1"/>
            </p:cNvCxnSpPr>
            <p:nvPr/>
          </p:nvCxnSpPr>
          <p:spPr>
            <a:xfrm>
              <a:off x="21658" y="13760"/>
              <a:ext cx="745" cy="888"/>
            </a:xfrm>
            <a:prstGeom prst="straightConnector1">
              <a:avLst/>
            </a:prstGeom>
            <a:ln w="31750" cap="rnd">
              <a:solidFill>
                <a:schemeClr val="accent1"/>
              </a:solidFill>
              <a:round/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58" name="矩形 58"/>
            <p:cNvSpPr/>
            <p:nvPr/>
          </p:nvSpPr>
          <p:spPr>
            <a:xfrm>
              <a:off x="20020" y="13208"/>
              <a:ext cx="1607" cy="986"/>
            </a:xfrm>
            <a:prstGeom prst="rect">
              <a:avLst/>
            </a:prstGeom>
            <a:ln w="28575"/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just"/>
              <a:r>
                <a:rPr lang="en-US" altLang="zh-CN" sz="1200" kern="1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/>
                </a:rPr>
                <a:t>对生成结果进行评价。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sp>
          <p:nvSpPr>
            <p:cNvPr id="60" name="矩形 60"/>
            <p:cNvSpPr/>
            <p:nvPr/>
          </p:nvSpPr>
          <p:spPr>
            <a:xfrm>
              <a:off x="22403" y="14155"/>
              <a:ext cx="2890" cy="986"/>
            </a:xfrm>
            <a:prstGeom prst="rect">
              <a:avLst/>
            </a:prstGeom>
            <a:ln w="28575"/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just"/>
              <a:r>
                <a:rPr lang="en-US" altLang="zh-CN" sz="1200" kern="1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/>
                </a:rPr>
                <a:t>不满意，</a:t>
              </a:r>
              <a:endParaRPr lang="en-US" altLang="zh-CN" sz="1050" u="sng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  <p:cxnSp>
          <p:nvCxnSpPr>
            <p:cNvPr id="63" name="肘形连接符 63"/>
            <p:cNvCxnSpPr>
              <a:stCxn id="60" idx="2"/>
              <a:endCxn id="58" idx="2"/>
            </p:cNvCxnSpPr>
            <p:nvPr/>
          </p:nvCxnSpPr>
          <p:spPr>
            <a:xfrm rot="5400000" flipH="1">
              <a:off x="21863" y="13156"/>
              <a:ext cx="947" cy="3024"/>
            </a:xfrm>
            <a:prstGeom prst="bentConnector3">
              <a:avLst>
                <a:gd name="adj1" fmla="val -39546"/>
              </a:avLst>
            </a:prstGeom>
            <a:ln w="31750" cap="rnd">
              <a:solidFill>
                <a:schemeClr val="accent1"/>
              </a:solidFill>
              <a:round/>
              <a:tailEnd type="arrow" w="med" len="med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sp>
          <p:nvSpPr>
            <p:cNvPr id="64" name="文本框 64"/>
            <p:cNvSpPr txBox="1"/>
            <p:nvPr/>
          </p:nvSpPr>
          <p:spPr>
            <a:xfrm>
              <a:off x="21308" y="15624"/>
              <a:ext cx="1763" cy="498"/>
            </a:xfrm>
            <a:prstGeom prst="rect">
              <a:avLst/>
            </a:prstGeom>
            <a:noFill/>
            <a:ln w="6350">
              <a:noFill/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just"/>
              <a:r>
                <a:rPr lang="en-US" altLang="zh-CN" sz="1200" kern="1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Times New Roman" panose="02020603050405020304"/>
                </a:rPr>
                <a:t>再次生成结果</a:t>
              </a:r>
              <a:endParaRPr lang="en-US" altLang="zh-CN" sz="105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7137400" y="4792345"/>
            <a:ext cx="871855" cy="9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069715" y="5720080"/>
            <a:ext cx="3464560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600">
                <a:solidFill>
                  <a:srgbClr val="C00000"/>
                </a:solidFill>
                <a:latin typeface="方正书宋简体"/>
                <a:ea typeface="方正书宋简体"/>
              </a:rPr>
              <a:t>与生成式人工智能工具交互的过程</a:t>
            </a:r>
            <a:endParaRPr lang="zh-CN" altLang="en-US" sz="1600">
              <a:solidFill>
                <a:srgbClr val="C00000"/>
              </a:solidFill>
              <a:latin typeface="方正书宋简体"/>
              <a:ea typeface="方正书宋简体"/>
            </a:endParaRPr>
          </a:p>
        </p:txBody>
      </p:sp>
      <p:cxnSp>
        <p:nvCxnSpPr>
          <p:cNvPr id="13" name="直接箭头连接符 51"/>
          <p:cNvCxnSpPr>
            <a:endCxn id="58" idx="1"/>
          </p:cNvCxnSpPr>
          <p:nvPr/>
        </p:nvCxnSpPr>
        <p:spPr>
          <a:xfrm>
            <a:off x="4321810" y="4103053"/>
            <a:ext cx="625475" cy="6985"/>
          </a:xfrm>
          <a:prstGeom prst="straightConnector1">
            <a:avLst/>
          </a:prstGeom>
          <a:ln w="31750" cap="rnd">
            <a:solidFill>
              <a:schemeClr val="accent1"/>
            </a:soli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5" name="图形"/>
          <p:cNvGrpSpPr/>
          <p:nvPr/>
        </p:nvGrpSpPr>
        <p:grpSpPr>
          <a:xfrm>
            <a:off x="1898015" y="605155"/>
            <a:ext cx="6949925" cy="1137285"/>
            <a:chOff x="9792" y="2872"/>
            <a:chExt cx="5455" cy="1791"/>
          </a:xfrm>
        </p:grpSpPr>
        <p:sp>
          <p:nvSpPr>
            <p:cNvPr id="19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5455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21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10005" y="2872"/>
              <a:ext cx="5106" cy="17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活动二：生成式人工智能生成图片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570" y="1604645"/>
            <a:ext cx="1468755" cy="1541780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2854325" y="1816735"/>
            <a:ext cx="5820410" cy="916940"/>
          </a:xfrm>
          <a:prstGeom prst="wedgeRoundRectCallout">
            <a:avLst>
              <a:gd name="adj1" fmla="val -54427"/>
              <a:gd name="adj2" fmla="val -17001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en-US" altLang="zh-CN"/>
              <a:t> 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现在还没有到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茶族皇后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金花茶开花的季节，我该如何给研学手册配上金花茶开花的图片呢？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42745" y="3608705"/>
            <a:ext cx="3266440" cy="175323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请利用生成式人工智能工具帮助小美获取一些金花茶的精美图片，并将交互过程记录下来。</a:t>
            </a:r>
            <a:endParaRPr lang="zh-CN" altLang="en-US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6" name="F35B0BEE-F18A-47BB-8FCB-E00DA2F2635D-1" descr="C:/Users/Administrator/AppData/Local/Temp/wpp.rYJWrpwpp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2700" y="2955925"/>
            <a:ext cx="5949315" cy="290703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凤仙花生长数据评分标准（参考）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4883020" cy="624840"/>
            <a:chOff x="9792" y="2872"/>
            <a:chExt cx="4824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4824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4608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活动三：关键词提问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 descr="小学壮壮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8085" y="1621155"/>
            <a:ext cx="1333500" cy="1504315"/>
          </a:xfrm>
          <a:prstGeom prst="rect">
            <a:avLst/>
          </a:prstGeom>
        </p:spPr>
      </p:pic>
      <p:sp>
        <p:nvSpPr>
          <p:cNvPr id="21" name="圆角矩形标注 20"/>
          <p:cNvSpPr/>
          <p:nvPr/>
        </p:nvSpPr>
        <p:spPr>
          <a:xfrm>
            <a:off x="2682875" y="1489710"/>
            <a:ext cx="5271135" cy="1506220"/>
          </a:xfrm>
          <a:prstGeom prst="wedgeRoundRectCallout">
            <a:avLst>
              <a:gd name="adj1" fmla="val -54421"/>
              <a:gd name="adj2" fmla="val -6408"/>
              <a:gd name="adj3" fmla="val 16667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与生成式人工智能工具交互不仅可以用提问的方式进行，也可以用输入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关键词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的形式进行。关键词包括主体词、修饰词、场景描述或风格描述等。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4" name="图片 3" descr="图片5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0295" y="2044065"/>
            <a:ext cx="2341880" cy="3134995"/>
          </a:xfrm>
          <a:prstGeom prst="rect">
            <a:avLst/>
          </a:prstGeom>
        </p:spPr>
      </p:pic>
      <p:pic>
        <p:nvPicPr>
          <p:cNvPr id="9" name="图片 8" descr="图片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87780" y="3983990"/>
            <a:ext cx="7422515" cy="1599565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sp>
        <p:nvSpPr>
          <p:cNvPr id="16" name="图形"/>
          <p:cNvSpPr/>
          <p:nvPr>
            <p:custDataLst>
              <p:tags r:id="rId10"/>
            </p:custDataLst>
          </p:nvPr>
        </p:nvSpPr>
        <p:spPr>
          <a:xfrm>
            <a:off x="1816735" y="636905"/>
            <a:ext cx="4965700" cy="61531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2B9FE"/>
              </a:gs>
              <a:gs pos="100000">
                <a:srgbClr val="59CEF5"/>
              </a:gs>
            </a:gsLst>
            <a:lin ang="2700000" scaled="0"/>
          </a:gradFill>
          <a:ln>
            <a:noFill/>
          </a:ln>
          <a:effectLst>
            <a:outerShdw blurRad="127000" dist="127000" dir="2700000" algn="tl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002A4E"/>
              </a:solidFill>
              <a:latin typeface="Times New Roman" panose="02020603050405020304"/>
              <a:ea typeface="微软雅黑" panose="020B0503020204020204" pitchFamily="34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691640" y="1690370"/>
            <a:ext cx="625475" cy="6254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17115" y="1690370"/>
            <a:ext cx="7827645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请依据生成需求，完成关键词的填写，并使用生成式人工智能工具生成金茶花图片。</a:t>
            </a:r>
            <a:endParaRPr lang="zh-CN" altLang="en-US" sz="28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图形"/>
          <p:cNvSpPr txBox="1"/>
          <p:nvPr>
            <p:custDataLst>
              <p:tags r:id="rId13"/>
            </p:custDataLst>
          </p:nvPr>
        </p:nvSpPr>
        <p:spPr>
          <a:xfrm>
            <a:off x="1931118" y="627380"/>
            <a:ext cx="4664377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rPr>
              <a:t>活动三：关键词提问</a:t>
            </a:r>
            <a:endParaRPr lang="zh-CN" altLang="en-US" sz="3400" noProof="0" dirty="0">
              <a:ln>
                <a:noFill/>
              </a:ln>
              <a:solidFill>
                <a:schemeClr val="bg1"/>
              </a:solidFill>
              <a:effectLst>
                <a:outerShdw blurRad="469900" sx="102000" sy="102000" algn="ctr" rotWithShape="0">
                  <a:prstClr val="black">
                    <a:alpha val="8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思源宋体 SemiBold" panose="02020600000000000000" charset="-122"/>
              <a:sym typeface="Times New Roman" panose="02020603050405020304"/>
            </a:endParaRPr>
          </a:p>
        </p:txBody>
      </p:sp>
      <p:graphicFrame>
        <p:nvGraphicFramePr>
          <p:cNvPr id="10" name="表格 9"/>
          <p:cNvGraphicFramePr/>
          <p:nvPr/>
        </p:nvGraphicFramePr>
        <p:xfrm>
          <a:off x="2440305" y="3092450"/>
          <a:ext cx="6120765" cy="2114550"/>
        </p:xfrm>
        <a:graphic>
          <a:graphicData uri="http://schemas.openxmlformats.org/drawingml/2006/table">
            <a:tbl>
              <a:tblPr firstRow="1" lastCol="1">
                <a:tableStyleId>{56DF4EA7-DA26-4EFC-AE25-C09C94E264C4}</a:tableStyleId>
              </a:tblPr>
              <a:tblGrid>
                <a:gridCol w="979170"/>
                <a:gridCol w="4116070"/>
                <a:gridCol w="1025525"/>
              </a:tblGrid>
              <a:tr h="570865"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楷体" panose="02010609060101010101" charset="-122"/>
                          <a:ea typeface="楷体" panose="02010609060101010101" charset="-122"/>
                        </a:rPr>
                        <a:t>交互次数</a:t>
                      </a:r>
                      <a:endParaRPr lang="zh-CN" sz="1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noFill/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楷体" panose="02010609060101010101" charset="-122"/>
                          <a:ea typeface="楷体" panose="02010609060101010101" charset="-122"/>
                        </a:rPr>
                        <a:t>关键词</a:t>
                      </a:r>
                      <a:endParaRPr lang="zh-CN" sz="1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marL="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楷体" panose="02010609060101010101" charset="-122"/>
                          <a:ea typeface="楷体" panose="02010609060101010101" charset="-122"/>
                        </a:rPr>
                        <a:t>是否达到预期效果</a:t>
                      </a:r>
                      <a:endParaRPr lang="zh-CN" sz="1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</a:tcPr>
                </a:tc>
              </a:tr>
              <a:tr h="386080"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en-US" altLang="zh-CN" sz="1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noFill/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主体词：</a:t>
                      </a:r>
                      <a:endParaRPr lang="en-US" altLang="zh-CN" sz="1400" u="sng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en-US" altLang="zh-CN" sz="1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</a:tcPr>
                </a:tc>
              </a:tr>
              <a:tr h="386080">
                <a:tc>
                  <a:txBody>
                    <a:bodyPr/>
                    <a:p>
                      <a:pPr marL="0" indent="0" algn="just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en-US" altLang="zh-CN" sz="1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noFill/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主体词：</a:t>
                      </a:r>
                      <a:r>
                        <a:rPr lang="zh-CN" altLang="en-US" sz="14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       </a:t>
                      </a:r>
                      <a:r>
                        <a:rPr lang="en-US" altLang="zh-CN" sz="14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+</a:t>
                      </a:r>
                      <a:r>
                        <a:rPr lang="zh-CN" altLang="en-US" sz="14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修饰词：</a:t>
                      </a:r>
                      <a:r>
                        <a:rPr lang="zh-CN" altLang="en-US" sz="1400" u="sng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       </a:t>
                      </a:r>
                      <a:endParaRPr lang="en-US" altLang="zh-CN" sz="1400" u="sng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en-US" altLang="zh-CN" sz="1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</a:tcPr>
                </a:tc>
              </a:tr>
              <a:tr h="385445">
                <a:tc>
                  <a:txBody>
                    <a:bodyPr/>
                    <a:p>
                      <a:pPr marL="0" indent="0" algn="just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en-US" altLang="zh-CN" sz="1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noFill/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主体词：</a:t>
                      </a:r>
                      <a:r>
                        <a:rPr lang="zh-CN" altLang="en-US" sz="1400" u="sng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   </a:t>
                      </a:r>
                      <a:r>
                        <a:rPr lang="en-US" altLang="zh-CN" sz="14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+</a:t>
                      </a:r>
                      <a:r>
                        <a:rPr lang="zh-CN" altLang="en-US" sz="14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修饰词：</a:t>
                      </a:r>
                      <a:r>
                        <a:rPr lang="zh-CN" altLang="en-US" sz="1400" u="sng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  </a:t>
                      </a:r>
                      <a:r>
                        <a:rPr lang="zh-CN" altLang="en-US" sz="14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</a:t>
                      </a:r>
                      <a:r>
                        <a:rPr lang="en-US" altLang="zh-CN" sz="14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+</a:t>
                      </a:r>
                      <a:r>
                        <a:rPr lang="zh-CN" altLang="en-US" sz="140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场景描述：</a:t>
                      </a:r>
                      <a:r>
                        <a:rPr lang="zh-CN" altLang="en-US" sz="1400" u="sng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      </a:t>
                      </a:r>
                      <a:endParaRPr lang="zh-CN" altLang="en-US" sz="1400" u="sng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en-US" altLang="zh-CN" sz="1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</a:tcPr>
                </a:tc>
              </a:tr>
              <a:tr h="386080">
                <a:tc>
                  <a:txBody>
                    <a:bodyPr/>
                    <a:p>
                      <a:pPr marL="0" indent="0" algn="just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en-US" altLang="zh-CN" sz="1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noFill/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 marL="0" indent="0" algn="just">
                        <a:lnSpc>
                          <a:spcPts val="22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latin typeface="楷体" panose="02010609060101010101" charset="-122"/>
                          <a:ea typeface="楷体" panose="02010609060101010101" charset="-122"/>
                        </a:rPr>
                        <a:t> </a:t>
                      </a:r>
                      <a:endParaRPr lang="en-US" altLang="zh-CN" sz="1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</a:tcPr>
                </a:tc>
                <a:tc>
                  <a:txBody>
                    <a:bodyPr/>
                    <a:p>
                      <a:pPr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0" marB="0" anchor="t" anchorCtr="0">
                    <a:lnL w="12700">
                      <a:solidFill>
                        <a:schemeClr val="tx1"/>
                      </a:solidFill>
                      <a:prstDash val="solid"/>
                    </a:lnL>
                  </a:tcPr>
                </a:tc>
              </a:tr>
            </a:tbl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759190" y="3986213"/>
            <a:ext cx="2472690" cy="185610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直接连接符 14"/>
          <p:cNvCxnSpPr/>
          <p:nvPr/>
        </p:nvCxnSpPr>
        <p:spPr>
          <a:xfrm>
            <a:off x="4171315" y="3930015"/>
            <a:ext cx="626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171315" y="4339590"/>
            <a:ext cx="626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561330" y="4339590"/>
            <a:ext cx="6261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6964680" y="4718050"/>
            <a:ext cx="509905" cy="12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79340],&quot;65&quot;:[20205081]}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79340],&quot;65&quot;:[20205081]}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79340],&quot;65&quot;:[20205081]}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29&quot;:[50000054],&quot;65&quot;:[20205081]}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DNjYmQxODk4NTNlMDc5MjUwM2U4ZWZhMWVjMGMyMzkifQ=="/>
  <p:tag name="resource_record_key" val="{&quot;10&quot;:[21579340,6463926],&quot;29&quot;:[50000054],&quot;65&quot;:[20205081]}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6463926],&quot;65&quot;:[20205081]}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93">
    <a:dk1>
      <a:srgbClr val="000000"/>
    </a:dk1>
    <a:lt1>
      <a:srgbClr val="FFFFFF"/>
    </a:lt1>
    <a:dk2>
      <a:srgbClr val="0F1423"/>
    </a:dk2>
    <a:lt2>
      <a:srgbClr val="FFFFFF"/>
    </a:lt2>
    <a:accent1>
      <a:srgbClr val="2ABEF9"/>
    </a:accent1>
    <a:accent2>
      <a:srgbClr val="FBC347"/>
    </a:accent2>
    <a:accent3>
      <a:srgbClr val="2ABEF9"/>
    </a:accent3>
    <a:accent4>
      <a:srgbClr val="FBC347"/>
    </a:accent4>
    <a:accent5>
      <a:srgbClr val="2ABEF9"/>
    </a:accent5>
    <a:accent6>
      <a:srgbClr val="FBC347"/>
    </a:accent6>
    <a:hlink>
      <a:srgbClr val="2ABEF9"/>
    </a:hlink>
    <a:folHlink>
      <a:srgbClr val="FBC347"/>
    </a:folHlink>
  </a:clrScheme>
</a:themeOverride>
</file>

<file path=customXml/item1.xml><?xml version="1.0" encoding="utf-8"?>
<s:customData xmlns="http://www.wps.cn/officeDocument/2013/wpsCustomData" xmlns:s="http://www.wps.cn/officeDocument/2013/wpsCustomData">
  <extobjs>
    <extobj name="F35B0BEE-F18A-47BB-8FCB-E00DA2F2635D-1">
      <extobjdata type="F35B0BEE-F18A-47BB-8FCB-E00DA2F2635D" data="ewoJIkRlc2lnbklkIiA6ICI0MzhlMDY1NS01YTVkLTQ5OGUtODFmMS0zYzVhYTE2NTlkYjIiCn0K"/>
    </extobj>
  </extobjs>
</s:customData>
</file>

<file path=customXml/itemProps160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1255</Words>
  <Application>WPS 演示</Application>
  <PresentationFormat>自定义</PresentationFormat>
  <Paragraphs>173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Calibri</vt:lpstr>
      <vt:lpstr>方正书宋简体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368</cp:revision>
  <dcterms:created xsi:type="dcterms:W3CDTF">2019-06-19T02:08:00Z</dcterms:created>
  <dcterms:modified xsi:type="dcterms:W3CDTF">2025-11-25T07:30:58Z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KSOSaveFontToCloudKey">
    <vt:lpwstr>212913176_cloud</vt:lpwstr>
  </property>
  <property fmtid="{D5CDD505-2E9C-101B-9397-08002B2CF9AE}" pid="4" name="ICV">
    <vt:lpwstr>37C1512C55C5453F88B462A22A6D1095_13</vt:lpwstr>
  </property>
</Properties>
</file>