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media/image15.svg" ContentType="image/svg+xml"/>
  <Override PartName="/ppt/media/image21.svg" ContentType="image/svg+xml"/>
  <Override PartName="/ppt/media/image23.svg" ContentType="image/svg+xml"/>
  <Override PartName="/ppt/media/image26.svg" ContentType="image/svg+xml"/>
  <Override PartName="/ppt/media/image29.svg" ContentType="image/svg+xml"/>
  <Override PartName="/ppt/media/image3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1"/>
  </p:notesMasterIdLst>
  <p:handoutMasterIdLst>
    <p:handoutMasterId r:id="rId22"/>
  </p:handoutMasterIdLst>
  <p:sldIdLst>
    <p:sldId id="409" r:id="rId4"/>
    <p:sldId id="410" r:id="rId5"/>
    <p:sldId id="519" r:id="rId6"/>
    <p:sldId id="455" r:id="rId7"/>
    <p:sldId id="412" r:id="rId8"/>
    <p:sldId id="521" r:id="rId9"/>
    <p:sldId id="522" r:id="rId10"/>
    <p:sldId id="544" r:id="rId11"/>
    <p:sldId id="543" r:id="rId12"/>
    <p:sldId id="523" r:id="rId13"/>
    <p:sldId id="539" r:id="rId14"/>
    <p:sldId id="540" r:id="rId15"/>
    <p:sldId id="541" r:id="rId16"/>
    <p:sldId id="489" r:id="rId17"/>
    <p:sldId id="486" r:id="rId18"/>
    <p:sldId id="491" r:id="rId19"/>
    <p:sldId id="416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210"/>
        <p:guide pos="388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84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27650849443468"/>
          <c:y val="0.127867123648827"/>
          <c:w val="0.951376684241359"/>
          <c:h val="0.7563933561824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-28"/>
        <c:axId val="556469220"/>
        <c:axId val="153675847"/>
      </c:barChart>
      <c:catAx>
        <c:axId val="556469220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53675847"/>
        <c:crosses val="autoZero"/>
        <c:auto val="1"/>
        <c:lblAlgn val="ctr"/>
        <c:lblOffset val="100"/>
        <c:noMultiLvlLbl val="0"/>
      </c:catAx>
      <c:valAx>
        <c:axId val="15367584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564692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176028bf-87d5-4956-84b0-0880c05855c7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df78c4e1-df95-4f62-9d94-ed7a5ffc56da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90730557737628"/>
          <c:y val="0.171188279978296"/>
          <c:w val="0.847918303220738"/>
          <c:h val="0.8206728160607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449814056"/>
        <c:axId val="424298739"/>
      </c:lineChart>
      <c:catAx>
        <c:axId val="449814056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24298739"/>
        <c:crosses val="autoZero"/>
        <c:auto val="1"/>
        <c:lblAlgn val="ctr"/>
        <c:lblOffset val="100"/>
        <c:noMultiLvlLbl val="0"/>
      </c:catAx>
      <c:valAx>
        <c:axId val="42429873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49814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72953bea-d1b3-423e-b207-c3d03b9e25af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08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solidFill>
          <a:schemeClr val="bg1"/>
        </a:solidFill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image" Target="../media/image3.png"/><Relationship Id="rId5" Type="http://schemas.openxmlformats.org/officeDocument/2006/relationships/tags" Target="../tags/tag130.xml"/><Relationship Id="rId4" Type="http://schemas.openxmlformats.org/officeDocument/2006/relationships/image" Target="../media/image7.png"/><Relationship Id="rId3" Type="http://schemas.openxmlformats.org/officeDocument/2006/relationships/tags" Target="../tags/tag129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35.xml"/><Relationship Id="rId16" Type="http://schemas.openxmlformats.org/officeDocument/2006/relationships/image" Target="../media/image27.png"/><Relationship Id="rId15" Type="http://schemas.openxmlformats.org/officeDocument/2006/relationships/image" Target="../media/image26.svg"/><Relationship Id="rId14" Type="http://schemas.openxmlformats.org/officeDocument/2006/relationships/image" Target="../media/image25.png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tags" Target="../tags/tag12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image" Target="../media/image3.png"/><Relationship Id="rId5" Type="http://schemas.openxmlformats.org/officeDocument/2006/relationships/tags" Target="../tags/tag138.xml"/><Relationship Id="rId4" Type="http://schemas.openxmlformats.org/officeDocument/2006/relationships/image" Target="../media/image7.png"/><Relationship Id="rId3" Type="http://schemas.openxmlformats.org/officeDocument/2006/relationships/tags" Target="../tags/tag137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43.xml"/><Relationship Id="rId16" Type="http://schemas.openxmlformats.org/officeDocument/2006/relationships/image" Target="../media/image30.png"/><Relationship Id="rId15" Type="http://schemas.openxmlformats.org/officeDocument/2006/relationships/image" Target="../media/image29.svg"/><Relationship Id="rId14" Type="http://schemas.openxmlformats.org/officeDocument/2006/relationships/image" Target="../media/image28.png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tags" Target="../tags/tag13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image" Target="../media/image3.png"/><Relationship Id="rId5" Type="http://schemas.openxmlformats.org/officeDocument/2006/relationships/tags" Target="../tags/tag146.xml"/><Relationship Id="rId4" Type="http://schemas.openxmlformats.org/officeDocument/2006/relationships/image" Target="../media/image7.png"/><Relationship Id="rId3" Type="http://schemas.openxmlformats.org/officeDocument/2006/relationships/tags" Target="../tags/tag145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51.xml"/><Relationship Id="rId17" Type="http://schemas.openxmlformats.org/officeDocument/2006/relationships/image" Target="../media/image34.png"/><Relationship Id="rId16" Type="http://schemas.openxmlformats.org/officeDocument/2006/relationships/image" Target="../media/image33.png"/><Relationship Id="rId15" Type="http://schemas.openxmlformats.org/officeDocument/2006/relationships/image" Target="../media/image32.svg"/><Relationship Id="rId14" Type="http://schemas.openxmlformats.org/officeDocument/2006/relationships/image" Target="../media/image31.png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50.xml"/><Relationship Id="rId10" Type="http://schemas.openxmlformats.org/officeDocument/2006/relationships/tags" Target="../tags/tag149.xml"/><Relationship Id="rId1" Type="http://schemas.openxmlformats.org/officeDocument/2006/relationships/tags" Target="../tags/tag14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image" Target="../media/image3.png"/><Relationship Id="rId5" Type="http://schemas.openxmlformats.org/officeDocument/2006/relationships/tags" Target="../tags/tag154.xml"/><Relationship Id="rId4" Type="http://schemas.openxmlformats.org/officeDocument/2006/relationships/image" Target="../media/image7.png"/><Relationship Id="rId3" Type="http://schemas.openxmlformats.org/officeDocument/2006/relationships/tags" Target="../tags/tag153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59.xml"/><Relationship Id="rId14" Type="http://schemas.openxmlformats.org/officeDocument/2006/relationships/image" Target="../media/image35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5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63.xml"/><Relationship Id="rId8" Type="http://schemas.microsoft.com/office/2007/relationships/hdphoto" Target="../media/image18.wdp"/><Relationship Id="rId7" Type="http://schemas.openxmlformats.org/officeDocument/2006/relationships/image" Target="../media/image17.png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image" Target="../media/image19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6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image" Target="../media/image3.png"/><Relationship Id="rId7" Type="http://schemas.openxmlformats.org/officeDocument/2006/relationships/tags" Target="../tags/tag167.xml"/><Relationship Id="rId6" Type="http://schemas.openxmlformats.org/officeDocument/2006/relationships/image" Target="../media/image7.png"/><Relationship Id="rId5" Type="http://schemas.openxmlformats.org/officeDocument/2006/relationships/tags" Target="../tags/tag166.xml"/><Relationship Id="rId4" Type="http://schemas.openxmlformats.org/officeDocument/2006/relationships/image" Target="../media/image2.png"/><Relationship Id="rId3" Type="http://schemas.openxmlformats.org/officeDocument/2006/relationships/tags" Target="../tags/tag165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72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71.xml"/><Relationship Id="rId12" Type="http://schemas.openxmlformats.org/officeDocument/2006/relationships/tags" Target="../tags/tag170.xml"/><Relationship Id="rId11" Type="http://schemas.openxmlformats.org/officeDocument/2006/relationships/image" Target="../media/image13.png"/><Relationship Id="rId10" Type="http://schemas.openxmlformats.org/officeDocument/2006/relationships/tags" Target="../tags/tag169.xml"/><Relationship Id="rId1" Type="http://schemas.openxmlformats.org/officeDocument/2006/relationships/tags" Target="../tags/tag164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1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image" Target="../media/image19.png"/><Relationship Id="rId1" Type="http://schemas.openxmlformats.org/officeDocument/2006/relationships/tags" Target="../tags/tag17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81.xml"/><Relationship Id="rId7" Type="http://schemas.openxmlformats.org/officeDocument/2006/relationships/image" Target="../media/image7.png"/><Relationship Id="rId6" Type="http://schemas.openxmlformats.org/officeDocument/2006/relationships/tags" Target="../tags/tag180.xml"/><Relationship Id="rId5" Type="http://schemas.openxmlformats.org/officeDocument/2006/relationships/image" Target="../media/image2.png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83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82.xml"/><Relationship Id="rId1" Type="http://schemas.openxmlformats.org/officeDocument/2006/relationships/tags" Target="../tags/tag17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41.xml"/><Relationship Id="rId7" Type="http://schemas.openxmlformats.org/officeDocument/2006/relationships/image" Target="../media/image7.png"/><Relationship Id="rId6" Type="http://schemas.openxmlformats.org/officeDocument/2006/relationships/tags" Target="../tags/tag40.xml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image" Target="../media/image12.png"/><Relationship Id="rId37" Type="http://schemas.openxmlformats.org/officeDocument/2006/relationships/tags" Target="../tags/tag69.xml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image" Target="../media/image3.png"/><Relationship Id="rId5" Type="http://schemas.openxmlformats.org/officeDocument/2006/relationships/tags" Target="../tags/tag94.xml"/><Relationship Id="rId4" Type="http://schemas.openxmlformats.org/officeDocument/2006/relationships/image" Target="../media/image7.png"/><Relationship Id="rId3" Type="http://schemas.openxmlformats.org/officeDocument/2006/relationships/tags" Target="../tags/tag93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99.xml"/><Relationship Id="rId16" Type="http://schemas.microsoft.com/office/2007/relationships/hdphoto" Target="../media/image18.wdp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svg"/><Relationship Id="rId12" Type="http://schemas.openxmlformats.org/officeDocument/2006/relationships/image" Target="../media/image14.png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3.xml"/><Relationship Id="rId8" Type="http://schemas.microsoft.com/office/2007/relationships/hdphoto" Target="../media/image18.wdp"/><Relationship Id="rId7" Type="http://schemas.openxmlformats.org/officeDocument/2006/relationships/image" Target="../media/image17.png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image" Target="../media/image19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0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image" Target="../media/image3.png"/><Relationship Id="rId5" Type="http://schemas.openxmlformats.org/officeDocument/2006/relationships/tags" Target="../tags/tag106.xml"/><Relationship Id="rId4" Type="http://schemas.openxmlformats.org/officeDocument/2006/relationships/image" Target="../media/image7.png"/><Relationship Id="rId3" Type="http://schemas.openxmlformats.org/officeDocument/2006/relationships/tags" Target="../tags/tag105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1.xml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image" Target="../media/image3.png"/><Relationship Id="rId5" Type="http://schemas.openxmlformats.org/officeDocument/2006/relationships/tags" Target="../tags/tag114.xml"/><Relationship Id="rId4" Type="http://schemas.openxmlformats.org/officeDocument/2006/relationships/image" Target="../media/image7.png"/><Relationship Id="rId3" Type="http://schemas.openxmlformats.org/officeDocument/2006/relationships/tags" Target="../tags/tag113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9.xml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tags" Target="../tags/tag112.xml"/></Relationships>
</file>

<file path=ppt/slides/_rels/slide8.xml.rels><?xml version="1.0" encoding="UTF-8" standalone="yes"?>
<Relationships xmlns="http://schemas.openxmlformats.org/package/2006/relationships"><Relationship Id="rId9" Type="http://schemas.microsoft.com/office/2007/relationships/hdphoto" Target="../media/image18.wdp"/><Relationship Id="rId8" Type="http://schemas.openxmlformats.org/officeDocument/2006/relationships/image" Target="../media/image17.png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image" Target="../media/image19.png"/><Relationship Id="rId4" Type="http://schemas.openxmlformats.org/officeDocument/2006/relationships/tags" Target="../tags/tag120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23.xml"/><Relationship Id="rId11" Type="http://schemas.openxmlformats.org/officeDocument/2006/relationships/image" Target="../media/image23.svg"/><Relationship Id="rId10" Type="http://schemas.openxmlformats.org/officeDocument/2006/relationships/image" Target="../media/image22.png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tags" Target="../tags/tag1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任务三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 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挑战多角度比拼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主题二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数据表达我做主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制作雷达图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pic>
        <p:nvPicPr>
          <p:cNvPr id="20" name="图片 19" descr="数字1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88465" y="2858770"/>
            <a:ext cx="399415" cy="399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7115" y="2764790"/>
            <a:ext cx="6039485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在电子表格中选中凤仙花的相关数据；</a:t>
            </a:r>
            <a:endParaRPr lang="zh-CN" altLang="en-US" sz="28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制作雷达图步骤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71445" y="3498215"/>
            <a:ext cx="5793105" cy="217424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制作雷达图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7115" y="2764790"/>
            <a:ext cx="691134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点击</a:t>
            </a:r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插入</a:t>
            </a:r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菜单，选择</a:t>
            </a:r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图表</a:t>
            </a:r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按钮；</a:t>
            </a:r>
            <a:endParaRPr lang="zh-CN" altLang="en-US" sz="28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1" name="图片 20" descr="数字2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31035" y="2863850"/>
            <a:ext cx="334645" cy="334645"/>
          </a:xfrm>
          <a:prstGeom prst="rect">
            <a:avLst/>
          </a:prstGeom>
        </p:spPr>
      </p:pic>
      <p:pic>
        <p:nvPicPr>
          <p:cNvPr id="10" name="图片 9" descr="制作雷达图步骤2.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87320" y="3496945"/>
            <a:ext cx="7298055" cy="247777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制作雷达图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7115" y="2764790"/>
            <a:ext cx="8888095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点击</a:t>
            </a:r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雷达图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按钮，选择雷达图样式，生成雷达图。</a:t>
            </a:r>
            <a:endParaRPr lang="zh-CN" altLang="en-US" sz="28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数字3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741170" y="2810510"/>
            <a:ext cx="367030" cy="367030"/>
          </a:xfrm>
          <a:prstGeom prst="rect">
            <a:avLst/>
          </a:prstGeom>
        </p:spPr>
      </p:pic>
      <p:pic>
        <p:nvPicPr>
          <p:cNvPr id="13" name="图片 12" descr="制作雷达图步骤3.1"/>
          <p:cNvPicPr>
            <a:picLocks noChangeAspect="1"/>
          </p:cNvPicPr>
          <p:nvPr/>
        </p:nvPicPr>
        <p:blipFill>
          <a:blip r:embed="rId16"/>
          <a:srcRect t="7728"/>
          <a:stretch>
            <a:fillRect/>
          </a:stretch>
        </p:blipFill>
        <p:spPr>
          <a:xfrm>
            <a:off x="1691640" y="3405505"/>
            <a:ext cx="4403725" cy="2689860"/>
          </a:xfrm>
          <a:prstGeom prst="rect">
            <a:avLst/>
          </a:prstGeom>
        </p:spPr>
      </p:pic>
      <p:pic>
        <p:nvPicPr>
          <p:cNvPr id="15" name="图片 14" descr="F:/jp/信息科技三四年级编写要求和资源制作要求/雷达图.png雷达图"/>
          <p:cNvPicPr>
            <a:picLocks noChangeAspect="1"/>
          </p:cNvPicPr>
          <p:nvPr/>
        </p:nvPicPr>
        <p:blipFill>
          <a:blip r:embed="rId17"/>
          <a:srcRect l="13" r="13"/>
          <a:stretch>
            <a:fillRect/>
          </a:stretch>
        </p:blipFill>
        <p:spPr>
          <a:xfrm>
            <a:off x="6684010" y="3535045"/>
            <a:ext cx="4172585" cy="2430145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35" y="1583055"/>
            <a:ext cx="1991995" cy="2091055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835910" y="1767205"/>
            <a:ext cx="3181985" cy="1139190"/>
          </a:xfrm>
          <a:prstGeom prst="wedgeRoundRectCallout">
            <a:avLst>
              <a:gd name="adj1" fmla="val -56266"/>
              <a:gd name="adj2" fmla="val -4849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en-US" altLang="zh-CN"/>
              <a:t>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观察你制作的雷达图雷达图中的图形表示什么？把你的想法写下来。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5" name="图片 14" descr="F:/jp/信息科技三四年级编写要求和资源制作要求/雷达图.png雷达图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6621" r="18505"/>
          <a:stretch>
            <a:fillRect/>
          </a:stretch>
        </p:blipFill>
        <p:spPr>
          <a:xfrm>
            <a:off x="5224780" y="3030855"/>
            <a:ext cx="3103880" cy="2783205"/>
          </a:xfrm>
          <a:prstGeom prst="rect">
            <a:avLst/>
          </a:prstGeom>
        </p:spPr>
      </p:pic>
      <p:sp>
        <p:nvSpPr>
          <p:cNvPr id="7" name="线形标注 2(无边框) 6"/>
          <p:cNvSpPr/>
          <p:nvPr/>
        </p:nvSpPr>
        <p:spPr>
          <a:xfrm>
            <a:off x="8560435" y="3183890"/>
            <a:ext cx="2184400" cy="650875"/>
          </a:xfrm>
          <a:prstGeom prst="callout2">
            <a:avLst>
              <a:gd name="adj1" fmla="val 37951"/>
              <a:gd name="adj2" fmla="val -6915"/>
              <a:gd name="adj3" fmla="val 40682"/>
              <a:gd name="adj4" fmla="val -28662"/>
              <a:gd name="adj5" fmla="val 97365"/>
              <a:gd name="adj6" fmla="val -49593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1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1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雷达图可以同时展示凤仙花</a:t>
            </a:r>
            <a:r>
              <a:rPr lang="en-US" altLang="zh-CN" sz="1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1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项生长评价指标的数据。</a:t>
            </a:r>
            <a:endParaRPr lang="zh-CN" altLang="en-US" sz="1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线形标注 2(无边框) 8"/>
          <p:cNvSpPr/>
          <p:nvPr/>
        </p:nvSpPr>
        <p:spPr>
          <a:xfrm>
            <a:off x="8883015" y="4283075"/>
            <a:ext cx="2184400" cy="650875"/>
          </a:xfrm>
          <a:prstGeom prst="callout2">
            <a:avLst>
              <a:gd name="adj1" fmla="val 37951"/>
              <a:gd name="adj2" fmla="val -6915"/>
              <a:gd name="adj3" fmla="val 94146"/>
              <a:gd name="adj4" fmla="val -18052"/>
              <a:gd name="adj5" fmla="val 97365"/>
              <a:gd name="adj6" fmla="val -49593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1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1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雷达图中形状为不规则五边形，说明数据之间有差异。</a:t>
            </a:r>
            <a:endParaRPr lang="zh-CN" altLang="en-US" sz="1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线形标注 2(无边框) 9"/>
          <p:cNvSpPr/>
          <p:nvPr/>
        </p:nvSpPr>
        <p:spPr>
          <a:xfrm flipH="1">
            <a:off x="2648585" y="4573905"/>
            <a:ext cx="1988820" cy="650875"/>
          </a:xfrm>
          <a:prstGeom prst="callout2">
            <a:avLst>
              <a:gd name="adj1" fmla="val 55804"/>
              <a:gd name="adj2" fmla="val -6511"/>
              <a:gd name="adj3" fmla="val 54341"/>
              <a:gd name="adj4" fmla="val -38888"/>
              <a:gd name="adj5" fmla="val 20585"/>
              <a:gd name="adj6" fmla="val -50406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1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1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形状面积较大，说明数据之间差异程度不大。</a:t>
            </a:r>
            <a:endParaRPr lang="zh-CN" altLang="en-US" sz="1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活动四：牛刀小试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86230" y="1727835"/>
            <a:ext cx="7990205" cy="922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同一目标对象下的不同指标若处于同一数据等级时，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其距离中心点的长度是</a:t>
            </a:r>
            <a:endParaRPr lang="en-US" altLang="zh-CN" u="sng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058920" y="2515870"/>
            <a:ext cx="1196975" cy="825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334000" y="228600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（填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一样的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不一样的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）。</a:t>
            </a:r>
            <a:endParaRPr lang="zh-CN" altLang="en-US" sz="1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86230" y="3034665"/>
            <a:ext cx="8227695" cy="5607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 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由于同一目标对象下的不同指标会存在数据等级的差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异，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因此雷达图会呈现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617595" y="3809365"/>
            <a:ext cx="1196975" cy="8255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843145" y="3545840"/>
            <a:ext cx="6096000" cy="340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（填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规则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不规则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的图形。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86230" y="4333875"/>
            <a:ext cx="6096000" cy="5251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 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雷达图的应用场景有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37025" y="4753610"/>
            <a:ext cx="6077585" cy="381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35" y="4766945"/>
            <a:ext cx="1991995" cy="2091055"/>
          </a:xfrm>
          <a:prstGeom prst="rect">
            <a:avLst/>
          </a:prstGeom>
        </p:spPr>
      </p:pic>
      <p:pic>
        <p:nvPicPr>
          <p:cNvPr id="18" name="图片 17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0032365" y="4574540"/>
            <a:ext cx="1891030" cy="213169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627380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703581"/>
            <a:ext cx="2291715" cy="615315"/>
            <a:chOff x="9792" y="2887"/>
            <a:chExt cx="3609" cy="969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87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12695" y="1936750"/>
            <a:ext cx="753237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1.</a:t>
            </a:r>
            <a:r>
              <a:rPr lang="zh-CN" altLang="en-US" sz="2400"/>
              <a:t>进行多角度评价时需要统一评价标准；</a:t>
            </a:r>
            <a:endParaRPr lang="zh-CN" altLang="en-US" sz="2400"/>
          </a:p>
          <a:p>
            <a:endParaRPr lang="zh-CN" altLang="en-US" sz="2400"/>
          </a:p>
          <a:p>
            <a:r>
              <a:rPr lang="en-US" altLang="zh-CN" sz="2400"/>
              <a:t>2.</a:t>
            </a:r>
            <a:r>
              <a:rPr lang="zh-CN" altLang="en-US" sz="2400"/>
              <a:t>雷达图与其他类型图表一样，是一种数据可视化方法；</a:t>
            </a:r>
            <a:endParaRPr lang="zh-CN" altLang="en-US" sz="2400"/>
          </a:p>
          <a:p>
            <a:endParaRPr lang="zh-CN" altLang="en-US" sz="2400"/>
          </a:p>
          <a:p>
            <a:r>
              <a:rPr lang="en-US" altLang="zh-CN" sz="2400"/>
              <a:t>3.</a:t>
            </a:r>
            <a:r>
              <a:rPr lang="zh-CN" altLang="en-US" sz="2400"/>
              <a:t>雷达图的优势是能从多个角度对数据进行综合评估。</a:t>
            </a:r>
            <a:endParaRPr lang="zh-CN" altLang="en-US" sz="2400"/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23720" y="1978660"/>
            <a:ext cx="8544560" cy="2626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学校准备举办校运会，老师请你推荐能代表班级参赛的人选。请收集你想推荐的几位同学的各项体育测试项目成绩，并制作雷达图，分析他们的综合能力和特长。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sp>
        <p:nvSpPr>
          <p:cNvPr id="15" name="图形"/>
          <p:cNvSpPr/>
          <p:nvPr>
            <p:custDataLst>
              <p:tags r:id="rId5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10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1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2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3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6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7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8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9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9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30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1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2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3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4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6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9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40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1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2"/>
            </p:custDataLst>
          </p:nvPr>
        </p:nvSpPr>
        <p:spPr>
          <a:xfrm>
            <a:off x="4349750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3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4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5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6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670623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636895" y="2103755"/>
            <a:ext cx="5094605" cy="1468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壮壮和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小美的凤仙花已经开花了，通过哪些生长数据可以了解凤仙花是否生长得好呢？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64640" y="2808589"/>
            <a:ext cx="4349021" cy="2244141"/>
            <a:chOff x="2447" y="1799"/>
            <a:chExt cx="10475" cy="7175"/>
          </a:xfrm>
        </p:grpSpPr>
        <p:sp>
          <p:nvSpPr>
            <p:cNvPr id="9" name="图形"/>
            <p:cNvSpPr txBox="1"/>
            <p:nvPr/>
          </p:nvSpPr>
          <p:spPr>
            <a:xfrm>
              <a:off x="4033" y="2760"/>
              <a:ext cx="7300" cy="295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我种植的凤仙花，其开花数和叶片数与小组同学的相比是最多的。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47" y="1799"/>
              <a:ext cx="10475" cy="7175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5" name="图形"/>
          <p:cNvGrpSpPr/>
          <p:nvPr/>
        </p:nvGrpSpPr>
        <p:grpSpPr>
          <a:xfrm>
            <a:off x="1898015" y="605155"/>
            <a:ext cx="3537585" cy="1137285"/>
            <a:chOff x="9792" y="2872"/>
            <a:chExt cx="5173" cy="1791"/>
          </a:xfrm>
        </p:grpSpPr>
        <p:sp>
          <p:nvSpPr>
            <p:cNvPr id="19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5173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21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10005" y="2872"/>
              <a:ext cx="4762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</a:t>
              </a:r>
              <a:r>
                <a:rPr lang="zh-CN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82115" y="1787525"/>
            <a:ext cx="802830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小组讨论：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你们认为评价凤仙花生长情况优劣的指标有哪些？把想到的写在手册上。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 descr="小组讨论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54480" y="1927225"/>
            <a:ext cx="673100" cy="673100"/>
          </a:xfrm>
          <a:prstGeom prst="rect">
            <a:avLst/>
          </a:prstGeom>
        </p:spPr>
      </p:pic>
      <p:pic>
        <p:nvPicPr>
          <p:cNvPr id="4" name="图片 3" descr="时间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01140" y="5118100"/>
            <a:ext cx="726440" cy="7264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40585" y="5329555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6" name="图片 15" descr="小学壮壮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sp>
        <p:nvSpPr>
          <p:cNvPr id="17" name="云形标注 16"/>
          <p:cNvSpPr/>
          <p:nvPr/>
        </p:nvSpPr>
        <p:spPr>
          <a:xfrm>
            <a:off x="6522085" y="3578860"/>
            <a:ext cx="3188335" cy="1647190"/>
          </a:xfrm>
          <a:prstGeom prst="cloudCallout">
            <a:avLst>
              <a:gd name="adj1" fmla="val 41475"/>
              <a:gd name="adj2" fmla="val 54240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凤仙花的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高度数据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花朵数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可以直接比较吗？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0"/>
      <p:bldP spid="14" grpId="0"/>
      <p:bldP spid="7" grpId="1"/>
      <p:bldP spid="14" grpId="1"/>
      <p:bldP spid="17" grpId="0" bldLvl="0" animBg="1"/>
      <p:bldP spid="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2" name="图形"/>
          <p:cNvGrpSpPr/>
          <p:nvPr/>
        </p:nvGrpSpPr>
        <p:grpSpPr>
          <a:xfrm>
            <a:off x="1694815" y="469900"/>
            <a:ext cx="3653155" cy="624840"/>
            <a:chOff x="9792" y="2872"/>
            <a:chExt cx="3609" cy="984"/>
          </a:xfrm>
        </p:grpSpPr>
        <p:sp>
          <p:nvSpPr>
            <p:cNvPr id="4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8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05" y="1510665"/>
            <a:ext cx="1991995" cy="2091055"/>
          </a:xfrm>
          <a:prstGeom prst="rect">
            <a:avLst/>
          </a:prstGeom>
        </p:spPr>
      </p:pic>
      <p:pic>
        <p:nvPicPr>
          <p:cNvPr id="18" name="图片 17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4720" y="4037965"/>
            <a:ext cx="1718310" cy="1938020"/>
          </a:xfrm>
          <a:prstGeom prst="rect">
            <a:avLst/>
          </a:prstGeom>
        </p:spPr>
      </p:pic>
      <p:sp>
        <p:nvSpPr>
          <p:cNvPr id="19" name="圆角矩形标注 18"/>
          <p:cNvSpPr/>
          <p:nvPr/>
        </p:nvSpPr>
        <p:spPr>
          <a:xfrm>
            <a:off x="2705100" y="1816735"/>
            <a:ext cx="3181985" cy="1139190"/>
          </a:xfrm>
          <a:prstGeom prst="wedgeRoundRectCallout">
            <a:avLst>
              <a:gd name="adj1" fmla="val -55440"/>
              <a:gd name="adj2" fmla="val 32681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en-US" altLang="zh-CN"/>
              <a:t> 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一个是长度数据，一个是数量数据，我认为这两个指标无法放在一起比较。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2824480" y="3906520"/>
            <a:ext cx="3120390" cy="1506220"/>
          </a:xfrm>
          <a:prstGeom prst="wedgeRoundRectCallout">
            <a:avLst>
              <a:gd name="adj1" fmla="val -58058"/>
              <a:gd name="adj2" fmla="val 31829"/>
              <a:gd name="adj3" fmla="val 16667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我们可以制定一个评分标准，将数据转换成相应的得分，这样就可以直观比较了。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40855" y="1971040"/>
            <a:ext cx="38080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高度</a:t>
            </a:r>
            <a:r>
              <a:rPr lang="en-US" altLang="zh-CN" sz="2800"/>
              <a:t> VS </a:t>
            </a:r>
            <a:r>
              <a:rPr lang="zh-CN" altLang="en-US" sz="2800"/>
              <a:t>花朵数</a:t>
            </a:r>
            <a:r>
              <a:rPr lang="en-US" altLang="zh-CN" sz="2800"/>
              <a:t>  </a:t>
            </a:r>
            <a:r>
              <a:rPr lang="en-US" altLang="zh-CN" sz="4800">
                <a:solidFill>
                  <a:srgbClr val="FF0000"/>
                </a:solidFill>
              </a:rPr>
              <a:t>X</a:t>
            </a:r>
            <a:endParaRPr lang="en-US" altLang="zh-CN" sz="4800">
              <a:solidFill>
                <a:srgbClr val="FF0000"/>
              </a:solidFill>
            </a:endParaRPr>
          </a:p>
        </p:txBody>
      </p:sp>
      <p:sp>
        <p:nvSpPr>
          <p:cNvPr id="27" name="下箭头 26"/>
          <p:cNvSpPr/>
          <p:nvPr/>
        </p:nvSpPr>
        <p:spPr>
          <a:xfrm>
            <a:off x="7190105" y="3101975"/>
            <a:ext cx="213360" cy="80454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下箭头 27"/>
          <p:cNvSpPr/>
          <p:nvPr/>
        </p:nvSpPr>
        <p:spPr>
          <a:xfrm>
            <a:off x="8819515" y="3079115"/>
            <a:ext cx="213360" cy="804545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840855" y="4162425"/>
            <a:ext cx="38080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分数</a:t>
            </a:r>
            <a:r>
              <a:rPr lang="en-US" altLang="zh-CN" sz="2800"/>
              <a:t> VS  </a:t>
            </a:r>
            <a:r>
              <a:rPr lang="zh-CN" altLang="en-US" sz="2800"/>
              <a:t>分数</a:t>
            </a:r>
            <a:r>
              <a:rPr lang="en-US" altLang="zh-CN" sz="2800"/>
              <a:t>  </a:t>
            </a:r>
            <a:r>
              <a:rPr lang="en-US" altLang="zh-CN" sz="4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en-US" altLang="zh-CN" sz="4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凤仙花生长数据评分标准（参考）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与小组同学讨论确定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5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项评价指标，并针对每一项评价指标制定评分标准。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735070" cy="624840"/>
            <a:chOff x="9792" y="2872"/>
            <a:chExt cx="4824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4824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4608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476375" y="1682750"/>
            <a:ext cx="625475" cy="625475"/>
          </a:xfrm>
          <a:prstGeom prst="rect">
            <a:avLst/>
          </a:prstGeom>
        </p:spPr>
      </p:pic>
      <p:graphicFrame>
        <p:nvGraphicFramePr>
          <p:cNvPr id="8" name="表格 7"/>
          <p:cNvGraphicFramePr/>
          <p:nvPr/>
        </p:nvGraphicFramePr>
        <p:xfrm>
          <a:off x="1816735" y="3112770"/>
          <a:ext cx="8533765" cy="2667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0590"/>
                <a:gridCol w="1080770"/>
                <a:gridCol w="1664335"/>
                <a:gridCol w="1218565"/>
                <a:gridCol w="1218565"/>
                <a:gridCol w="1218565"/>
                <a:gridCol w="1218565"/>
              </a:tblGrid>
              <a:tr h="381000"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等级</a:t>
                      </a:r>
                      <a:endParaRPr 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得分</a:t>
                      </a:r>
                      <a:endParaRPr 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生长高度（</a:t>
                      </a:r>
                      <a:r>
                        <a:rPr lang="en-US" alt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cm</a:t>
                      </a: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花期（天）</a:t>
                      </a:r>
                      <a:endParaRPr 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花朵数量（朵</a:t>
                      </a:r>
                      <a:r>
                        <a:rPr lang="en-US" alt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棵</a:t>
                      </a: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叶片数量（片</a:t>
                      </a:r>
                      <a:r>
                        <a:rPr lang="en-US" alt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r>
                        <a:rPr lang="zh-CN" altLang="en-US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棵</a:t>
                      </a: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抗虫害能力（只）</a:t>
                      </a:r>
                      <a:endParaRPr 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 rowSpan="2"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优秀</a:t>
                      </a: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 vMerge="1"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</a:t>
                      </a: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 rowSpan="2"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良好</a:t>
                      </a: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85</a:t>
                      </a: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 vMerge="1"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80</a:t>
                      </a: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 rowSpan="2"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及格</a:t>
                      </a: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70</a:t>
                      </a: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  <a:tr h="381000">
                <a:tc vMerge="1">
                  <a:tcPr marL="68580" marR="68580" marT="0" marB="0" anchor="t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C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60</a:t>
                      </a: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  <a:tc>
                  <a:txBody>
                    <a:bodyPr/>
                    <a:p>
                      <a:pPr marL="85725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C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/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556000" y="272319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rgbClr val="C00000"/>
                </a:solidFill>
                <a:latin typeface="Calibri" panose="020F0502020204030204"/>
                <a:ea typeface="宋体" panose="02010600030101010101" pitchFamily="2" charset="-122"/>
              </a:rPr>
              <a:t>凤仙花生长数据评分标准（参考）</a:t>
            </a:r>
            <a:endParaRPr lang="zh-CN" altLang="en-US" sz="1600">
              <a:solidFill>
                <a:srgbClr val="C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2045335" y="1828165"/>
            <a:ext cx="8673465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根据评分标准，对你种植的凤仙花的各项评价指标进行评分，将所有数据记录到下表中，然后再录入电子表格中。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graphicFrame>
        <p:nvGraphicFramePr>
          <p:cNvPr id="8" name="表格 7"/>
          <p:cNvGraphicFramePr/>
          <p:nvPr/>
        </p:nvGraphicFramePr>
        <p:xfrm>
          <a:off x="2045335" y="3498215"/>
          <a:ext cx="8533765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评价指标</a:t>
                      </a:r>
                      <a:endParaRPr lang="zh-CN" altLang="en-US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数据</a:t>
                      </a:r>
                      <a:endParaRPr lang="zh-CN" altLang="en-US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评分</a:t>
                      </a:r>
                      <a:endParaRPr lang="zh-CN" altLang="en-US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 anchorCtr="0"/>
                </a:tc>
              </a:tr>
            </a:tbl>
          </a:graphicData>
        </a:graphic>
      </p:graphicFrame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2" name="图形"/>
          <p:cNvGrpSpPr/>
          <p:nvPr/>
        </p:nvGrpSpPr>
        <p:grpSpPr>
          <a:xfrm>
            <a:off x="1694815" y="469900"/>
            <a:ext cx="3653155" cy="624840"/>
            <a:chOff x="9792" y="2872"/>
            <a:chExt cx="3609" cy="984"/>
          </a:xfrm>
        </p:grpSpPr>
        <p:sp>
          <p:nvSpPr>
            <p:cNvPr id="4" name="图形"/>
            <p:cNvSpPr/>
            <p:nvPr>
              <p:custDataLst>
                <p:tags r:id="rId6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8" name="图形"/>
            <p:cNvSpPr txBox="1"/>
            <p:nvPr>
              <p:custDataLst>
                <p:tags r:id="rId7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9" name="图片 8" descr="小学壮壮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3440" y="1918970"/>
            <a:ext cx="1718310" cy="1938020"/>
          </a:xfrm>
          <a:prstGeom prst="rect">
            <a:avLst/>
          </a:prstGeom>
        </p:spPr>
      </p:pic>
      <p:sp>
        <p:nvSpPr>
          <p:cNvPr id="13" name="圆角矩形标注 12"/>
          <p:cNvSpPr/>
          <p:nvPr/>
        </p:nvSpPr>
        <p:spPr>
          <a:xfrm>
            <a:off x="2571750" y="1706880"/>
            <a:ext cx="5218430" cy="1938020"/>
          </a:xfrm>
          <a:prstGeom prst="wedgeRoundRectCallout">
            <a:avLst>
              <a:gd name="adj1" fmla="val -59401"/>
              <a:gd name="adj2" fmla="val -548"/>
              <a:gd name="adj3" fmla="val 16667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在前面的课程里我们学习了使用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条形统计图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、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扇形统计图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及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折线统计图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三种数据可视化的方法，这里我们可以用哪种图表来分析凤仙花生长情况呢？说说你的选择理由。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749425" y="4005580"/>
          <a:ext cx="2574290" cy="19627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4323715" y="4110355"/>
          <a:ext cx="3420745" cy="1979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7442200" y="3754755"/>
          <a:ext cx="4041775" cy="23406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" name="图片 13" descr="问号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22335" y="1967865"/>
            <a:ext cx="1677035" cy="167703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45540" y="2050415"/>
            <a:ext cx="4411980" cy="30899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雷达图是一种用于展示多变量数据的图表类型。它可以反映目标对象在哪些方面表现得最好或最差，以及不同目标对象之间的相似性和差异性。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 descr="F:/jp/信息科技三四年级编写要求和资源制作要求/雷达图2.png雷达图2"/>
          <p:cNvPicPr>
            <a:picLocks noChangeAspect="1"/>
          </p:cNvPicPr>
          <p:nvPr/>
        </p:nvPicPr>
        <p:blipFill>
          <a:blip r:embed="rId3"/>
          <a:srcRect t="2202" b="2202"/>
          <a:stretch>
            <a:fillRect/>
          </a:stretch>
        </p:blipFill>
        <p:spPr>
          <a:xfrm>
            <a:off x="5557520" y="1929765"/>
            <a:ext cx="5911850" cy="3331210"/>
          </a:xfrm>
          <a:prstGeom prst="rect">
            <a:avLst/>
          </a:prstGeom>
        </p:spPr>
      </p:pic>
      <p:grpSp>
        <p:nvGrpSpPr>
          <p:cNvPr id="3" name="图形"/>
          <p:cNvGrpSpPr/>
          <p:nvPr/>
        </p:nvGrpSpPr>
        <p:grpSpPr>
          <a:xfrm>
            <a:off x="1694815" y="469900"/>
            <a:ext cx="3653155" cy="624840"/>
            <a:chOff x="9792" y="2872"/>
            <a:chExt cx="3609" cy="984"/>
          </a:xfrm>
        </p:grpSpPr>
        <p:sp>
          <p:nvSpPr>
            <p:cNvPr id="5" name="图形"/>
            <p:cNvSpPr/>
            <p:nvPr>
              <p:custDataLst>
                <p:tags r:id="rId4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6" name="图形"/>
            <p:cNvSpPr txBox="1"/>
            <p:nvPr>
              <p:custDataLst>
                <p:tags r:id="rId5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6463926],&quot;65&quot;:[20205081]}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6463926],&quot;65&quot;:[20205081]}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6463926],&quot;65&quot;:[20205081]}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4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  <p:tag name="resource_record_key" val="{&quot;10&quot;:[21579340,6463926],&quot;65&quot;:[20205081]}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79340],&quot;65&quot;:[20205081]}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93">
    <a:dk1>
      <a:srgbClr val="000000"/>
    </a:dk1>
    <a:lt1>
      <a:srgbClr val="FFFFFF"/>
    </a:lt1>
    <a:dk2>
      <a:srgbClr val="0F1423"/>
    </a:dk2>
    <a:lt2>
      <a:srgbClr val="FFFFFF"/>
    </a:lt2>
    <a:accent1>
      <a:srgbClr val="2ABEF9"/>
    </a:accent1>
    <a:accent2>
      <a:srgbClr val="FBC347"/>
    </a:accent2>
    <a:accent3>
      <a:srgbClr val="2ABEF9"/>
    </a:accent3>
    <a:accent4>
      <a:srgbClr val="FBC347"/>
    </a:accent4>
    <a:accent5>
      <a:srgbClr val="2ABEF9"/>
    </a:accent5>
    <a:accent6>
      <a:srgbClr val="FBC347"/>
    </a:accent6>
    <a:hlink>
      <a:srgbClr val="2ABEF9"/>
    </a:hlink>
    <a:folHlink>
      <a:srgbClr val="FBC34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WPS 演示</Application>
  <PresentationFormat>自定义</PresentationFormat>
  <Paragraphs>218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Calibri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366</cp:revision>
  <dcterms:created xsi:type="dcterms:W3CDTF">2019-06-19T02:08:00Z</dcterms:created>
  <dcterms:modified xsi:type="dcterms:W3CDTF">2025-11-20T09:12:48Z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