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20.svg" ContentType="image/svg+xml"/>
  <Override PartName="/ppt/media/image25.svg" ContentType="image/svg+xml"/>
  <Override PartName="/ppt/media/image29.svg" ContentType="image/svg+xml"/>
  <Override PartName="/ppt/media/image37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21"/>
  </p:notesMasterIdLst>
  <p:handoutMasterIdLst>
    <p:handoutMasterId r:id="rId22"/>
  </p:handoutMasterIdLst>
  <p:sldIdLst>
    <p:sldId id="409" r:id="rId4"/>
    <p:sldId id="410" r:id="rId5"/>
    <p:sldId id="519" r:id="rId6"/>
    <p:sldId id="412" r:id="rId7"/>
    <p:sldId id="532" r:id="rId8"/>
    <p:sldId id="533" r:id="rId9"/>
    <p:sldId id="537" r:id="rId10"/>
    <p:sldId id="455" r:id="rId11"/>
    <p:sldId id="535" r:id="rId12"/>
    <p:sldId id="534" r:id="rId13"/>
    <p:sldId id="550" r:id="rId14"/>
    <p:sldId id="555" r:id="rId15"/>
    <p:sldId id="551" r:id="rId16"/>
    <p:sldId id="558" r:id="rId17"/>
    <p:sldId id="552" r:id="rId18"/>
    <p:sldId id="486" r:id="rId19"/>
    <p:sldId id="416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000"/>
    <a:srgbClr val="22B9FE"/>
    <a:srgbClr val="F6CB39"/>
    <a:srgbClr val="F2C538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28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74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3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jpeg"/><Relationship Id="rId8" Type="http://schemas.openxmlformats.org/officeDocument/2006/relationships/image" Target="../media/image31.jpeg"/><Relationship Id="rId7" Type="http://schemas.openxmlformats.org/officeDocument/2006/relationships/image" Target="../media/image30.jpe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image" Target="../media/image16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37.xml"/><Relationship Id="rId1" Type="http://schemas.openxmlformats.org/officeDocument/2006/relationships/tags" Target="../tags/tag13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41.xml"/><Relationship Id="rId7" Type="http://schemas.openxmlformats.org/officeDocument/2006/relationships/image" Target="../media/image20.svg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image" Target="../media/image16.png"/><Relationship Id="rId1" Type="http://schemas.openxmlformats.org/officeDocument/2006/relationships/tags" Target="../tags/tag13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svg"/><Relationship Id="rId8" Type="http://schemas.openxmlformats.org/officeDocument/2006/relationships/image" Target="../media/image19.png"/><Relationship Id="rId7" Type="http://schemas.openxmlformats.org/officeDocument/2006/relationships/tags" Target="../tags/tag144.xml"/><Relationship Id="rId6" Type="http://schemas.openxmlformats.org/officeDocument/2006/relationships/tags" Target="../tags/tag143.xml"/><Relationship Id="rId5" Type="http://schemas.openxmlformats.org/officeDocument/2006/relationships/image" Target="../media/image16.png"/><Relationship Id="rId4" Type="http://schemas.openxmlformats.org/officeDocument/2006/relationships/tags" Target="../tags/tag142.xml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45.xml"/><Relationship Id="rId11" Type="http://schemas.openxmlformats.org/officeDocument/2006/relationships/image" Target="../media/image37.svg"/><Relationship Id="rId10" Type="http://schemas.openxmlformats.org/officeDocument/2006/relationships/image" Target="../media/image36.png"/><Relationship Id="rId1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svg"/><Relationship Id="rId8" Type="http://schemas.openxmlformats.org/officeDocument/2006/relationships/image" Target="../media/image36.png"/><Relationship Id="rId7" Type="http://schemas.openxmlformats.org/officeDocument/2006/relationships/image" Target="../media/image20.svg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image" Target="../media/image16.png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49.xml"/><Relationship Id="rId11" Type="http://schemas.microsoft.com/office/2007/relationships/hdphoto" Target="../media/image15.wdp"/><Relationship Id="rId10" Type="http://schemas.openxmlformats.org/officeDocument/2006/relationships/image" Target="../media/image14.png"/><Relationship Id="rId1" Type="http://schemas.openxmlformats.org/officeDocument/2006/relationships/tags" Target="../tags/tag14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54.xml"/><Relationship Id="rId7" Type="http://schemas.openxmlformats.org/officeDocument/2006/relationships/tags" Target="../tags/tag153.xml"/><Relationship Id="rId6" Type="http://schemas.openxmlformats.org/officeDocument/2006/relationships/image" Target="../media/image3.png"/><Relationship Id="rId5" Type="http://schemas.openxmlformats.org/officeDocument/2006/relationships/tags" Target="../tags/tag152.xml"/><Relationship Id="rId4" Type="http://schemas.openxmlformats.org/officeDocument/2006/relationships/image" Target="../media/image7.png"/><Relationship Id="rId3" Type="http://schemas.openxmlformats.org/officeDocument/2006/relationships/tags" Target="../tags/tag151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57.xml"/><Relationship Id="rId16" Type="http://schemas.openxmlformats.org/officeDocument/2006/relationships/tags" Target="../tags/tag156.xml"/><Relationship Id="rId15" Type="http://schemas.openxmlformats.org/officeDocument/2006/relationships/tags" Target="../tags/tag155.xml"/><Relationship Id="rId14" Type="http://schemas.microsoft.com/office/2007/relationships/hdphoto" Target="../media/image10.wdp"/><Relationship Id="rId13" Type="http://schemas.openxmlformats.org/officeDocument/2006/relationships/image" Target="../media/image9.png"/><Relationship Id="rId12" Type="http://schemas.openxmlformats.org/officeDocument/2006/relationships/image" Target="../media/image17.png"/><Relationship Id="rId11" Type="http://schemas.openxmlformats.org/officeDocument/2006/relationships/image" Target="../media/image37.svg"/><Relationship Id="rId10" Type="http://schemas.openxmlformats.org/officeDocument/2006/relationships/image" Target="../media/image36.png"/><Relationship Id="rId1" Type="http://schemas.openxmlformats.org/officeDocument/2006/relationships/tags" Target="../tags/tag150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61.xml"/><Relationship Id="rId7" Type="http://schemas.openxmlformats.org/officeDocument/2006/relationships/image" Target="../media/image38.jpeg"/><Relationship Id="rId6" Type="http://schemas.openxmlformats.org/officeDocument/2006/relationships/image" Target="../media/image3.png"/><Relationship Id="rId5" Type="http://schemas.openxmlformats.org/officeDocument/2006/relationships/tags" Target="../tags/tag160.xml"/><Relationship Id="rId4" Type="http://schemas.openxmlformats.org/officeDocument/2006/relationships/image" Target="../media/image2.png"/><Relationship Id="rId3" Type="http://schemas.openxmlformats.org/officeDocument/2006/relationships/tags" Target="../tags/tag159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66.xml"/><Relationship Id="rId16" Type="http://schemas.microsoft.com/office/2007/relationships/hdphoto" Target="../media/image10.wdp"/><Relationship Id="rId15" Type="http://schemas.openxmlformats.org/officeDocument/2006/relationships/image" Target="../media/image9.png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image" Target="../media/image13.png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tags" Target="../tags/tag15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71.xml"/><Relationship Id="rId7" Type="http://schemas.openxmlformats.org/officeDocument/2006/relationships/image" Target="../media/image7.png"/><Relationship Id="rId6" Type="http://schemas.openxmlformats.org/officeDocument/2006/relationships/tags" Target="../tags/tag170.xml"/><Relationship Id="rId5" Type="http://schemas.openxmlformats.org/officeDocument/2006/relationships/image" Target="../media/image2.png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73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72.xml"/><Relationship Id="rId1" Type="http://schemas.openxmlformats.org/officeDocument/2006/relationships/tags" Target="../tags/tag16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" Type="http://schemas.openxmlformats.org/officeDocument/2006/relationships/image" Target="../media/image7.png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3.png"/><Relationship Id="rId7" Type="http://schemas.openxmlformats.org/officeDocument/2006/relationships/tags" Target="../tags/tag86.xml"/><Relationship Id="rId6" Type="http://schemas.openxmlformats.org/officeDocument/2006/relationships/image" Target="../media/image7.png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97.xml"/><Relationship Id="rId23" Type="http://schemas.openxmlformats.org/officeDocument/2006/relationships/tags" Target="../tags/tag96.xml"/><Relationship Id="rId22" Type="http://schemas.openxmlformats.org/officeDocument/2006/relationships/tags" Target="../tags/tag95.xml"/><Relationship Id="rId21" Type="http://schemas.openxmlformats.org/officeDocument/2006/relationships/tags" Target="../tags/tag94.xml"/><Relationship Id="rId20" Type="http://schemas.microsoft.com/office/2007/relationships/hdphoto" Target="../media/image15.wdp"/><Relationship Id="rId2" Type="http://schemas.openxmlformats.org/officeDocument/2006/relationships/image" Target="../media/image1.png"/><Relationship Id="rId19" Type="http://schemas.openxmlformats.org/officeDocument/2006/relationships/image" Target="../media/image14.png"/><Relationship Id="rId18" Type="http://schemas.microsoft.com/office/2007/relationships/hdphoto" Target="../media/image10.wdp"/><Relationship Id="rId17" Type="http://schemas.openxmlformats.org/officeDocument/2006/relationships/image" Target="../media/image9.png"/><Relationship Id="rId16" Type="http://schemas.openxmlformats.org/officeDocument/2006/relationships/tags" Target="../tags/tag93.xml"/><Relationship Id="rId15" Type="http://schemas.openxmlformats.org/officeDocument/2006/relationships/tags" Target="../tags/tag92.xml"/><Relationship Id="rId14" Type="http://schemas.openxmlformats.org/officeDocument/2006/relationships/tags" Target="../tags/tag91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image" Target="../media/image13.png"/><Relationship Id="rId10" Type="http://schemas.openxmlformats.org/officeDocument/2006/relationships/tags" Target="../tags/tag88.xml"/><Relationship Id="rId1" Type="http://schemas.openxmlformats.org/officeDocument/2006/relationships/tags" Target="../tags/tag8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image" Target="../media/image20.svg"/><Relationship Id="rId7" Type="http://schemas.openxmlformats.org/officeDocument/2006/relationships/image" Target="../media/image19.png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98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5.xml"/><Relationship Id="rId5" Type="http://schemas.openxmlformats.org/officeDocument/2006/relationships/image" Target="../media/image17.png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image" Target="../media/image16.png"/><Relationship Id="rId1" Type="http://schemas.openxmlformats.org/officeDocument/2006/relationships/tags" Target="../tags/tag10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svg"/><Relationship Id="rId8" Type="http://schemas.openxmlformats.org/officeDocument/2006/relationships/image" Target="../media/image19.png"/><Relationship Id="rId7" Type="http://schemas.microsoft.com/office/2007/relationships/hdphoto" Target="../media/image15.wdp"/><Relationship Id="rId6" Type="http://schemas.openxmlformats.org/officeDocument/2006/relationships/image" Target="../media/image14.png"/><Relationship Id="rId5" Type="http://schemas.openxmlformats.org/officeDocument/2006/relationships/image" Target="../media/image17.png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image" Target="../media/image16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09.xml"/><Relationship Id="rId1" Type="http://schemas.openxmlformats.org/officeDocument/2006/relationships/tags" Target="../tags/tag10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image" Target="../media/image21.jpeg"/><Relationship Id="rId2" Type="http://schemas.openxmlformats.org/officeDocument/2006/relationships/tags" Target="../tags/tag111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16.xml"/><Relationship Id="rId12" Type="http://schemas.openxmlformats.org/officeDocument/2006/relationships/image" Target="../media/image25.svg"/><Relationship Id="rId11" Type="http://schemas.openxmlformats.org/officeDocument/2006/relationships/image" Target="../media/image24.png"/><Relationship Id="rId10" Type="http://schemas.openxmlformats.org/officeDocument/2006/relationships/hyperlink" Target="http://baike.baidu.com/l/HIYdakos" TargetMode="External"/><Relationship Id="rId1" Type="http://schemas.openxmlformats.org/officeDocument/2006/relationships/tags" Target="../tags/tag11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image" Target="../media/image3.png"/><Relationship Id="rId5" Type="http://schemas.openxmlformats.org/officeDocument/2006/relationships/tags" Target="../tags/tag119.xml"/><Relationship Id="rId4" Type="http://schemas.openxmlformats.org/officeDocument/2006/relationships/image" Target="../media/image7.png"/><Relationship Id="rId3" Type="http://schemas.openxmlformats.org/officeDocument/2006/relationships/tags" Target="../tags/tag118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24.xml"/><Relationship Id="rId13" Type="http://schemas.openxmlformats.org/officeDocument/2006/relationships/image" Target="../media/image27.tiff"/><Relationship Id="rId12" Type="http://schemas.openxmlformats.org/officeDocument/2006/relationships/image" Target="../media/image26.jpeg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tags" Target="../tags/tag11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image" Target="../media/image3.png"/><Relationship Id="rId5" Type="http://schemas.openxmlformats.org/officeDocument/2006/relationships/tags" Target="../tags/tag127.xml"/><Relationship Id="rId4" Type="http://schemas.openxmlformats.org/officeDocument/2006/relationships/image" Target="../media/image7.png"/><Relationship Id="rId3" Type="http://schemas.openxmlformats.org/officeDocument/2006/relationships/tags" Target="../tags/tag126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32.xml"/><Relationship Id="rId14" Type="http://schemas.openxmlformats.org/officeDocument/2006/relationships/image" Target="../media/image17.png"/><Relationship Id="rId13" Type="http://schemas.openxmlformats.org/officeDocument/2006/relationships/image" Target="../media/image29.svg"/><Relationship Id="rId12" Type="http://schemas.openxmlformats.org/officeDocument/2006/relationships/image" Target="../media/image28.png"/><Relationship Id="rId11" Type="http://schemas.openxmlformats.org/officeDocument/2006/relationships/tags" Target="../tags/tag131.xml"/><Relationship Id="rId10" Type="http://schemas.openxmlformats.org/officeDocument/2006/relationships/tags" Target="../tags/tag130.xml"/><Relationship Id="rId1" Type="http://schemas.openxmlformats.org/officeDocument/2006/relationships/tags" Target="../tags/tag1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81483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任务一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数据管理与编码</a:t>
            </a:r>
            <a:endParaRPr lang="zh-CN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四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主题一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数据管理与安全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25290" y="2060575"/>
            <a:ext cx="6499860" cy="17786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编码可以建立数据间的内在联系；用编码组织数据，便于计算机识别、管理；编码是数据管理的基础。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70" y="2389505"/>
            <a:ext cx="3345180" cy="35115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三：写一写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生活中运用了编码进行数据管理的场景。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76115" y="5773420"/>
            <a:ext cx="323913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商品管理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" name="图片 1" descr="车辆信息查询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10335" y="1730375"/>
            <a:ext cx="560070" cy="560070"/>
          </a:xfrm>
          <a:prstGeom prst="rect">
            <a:avLst/>
          </a:prstGeom>
        </p:spPr>
      </p:pic>
      <p:pic>
        <p:nvPicPr>
          <p:cNvPr id="11" name="图片 10" descr="商品管理_cgi-bin_mmwebwx-bin_webwxgetmsgimg__&amp;MsgID=2605911848124434873&amp;skey=@crypt_ca3c6609_9826b641167e7881b943174e18354154&amp;mmweb_appid=wx_webfilehelper_2025-02-03_17-06-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6115" y="2533650"/>
            <a:ext cx="3240000" cy="324000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958455" y="5773420"/>
            <a:ext cx="323913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用电管理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5" name="图片 24" descr="用电管理_cgi-bin_mmwebwx-bin_webwxgetmsgimg__&amp;MsgID=4420644312978872662&amp;skey=@crypt_ca3c6609_9826b641167e7881b943174e18354154&amp;mmweb_appid=wx_webfilehelper_2025-02-03_17-12-3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58455" y="2533650"/>
            <a:ext cx="3240000" cy="3240000"/>
          </a:xfrm>
          <a:prstGeom prst="rect">
            <a:avLst/>
          </a:prstGeom>
        </p:spPr>
      </p:pic>
      <p:pic>
        <p:nvPicPr>
          <p:cNvPr id="26" name="图片 25" descr="_cgi-bin_mmwebwx-bin_webwxgetmsgimg__&amp;MsgID=2101440130638732722&amp;skey=@crypt_ca3c6609_9826b641167e7881b9431快递管理74e18354154&amp;mmweb_appid=wx_webfilehelper_2025-02-03_17-04-0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3775" y="2533650"/>
            <a:ext cx="3240000" cy="3240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994410" y="5773420"/>
            <a:ext cx="323913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快递管理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0" grpId="0"/>
      <p:bldP spid="24" grpId="0"/>
      <p:bldP spid="27" grpId="1"/>
      <p:bldP spid="10" grpId="1"/>
      <p:bldP spid="2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三：写一写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除了图书编码，身份证号、车牌号等也运用了编码进行数据管理。生活中还有哪些场景运用了编码进行数据管理，请找一找并填到表格中。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9570" y="5654040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82620" y="577342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" name="图片 1" descr="车辆信息查询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10335" y="1730375"/>
            <a:ext cx="560070" cy="560070"/>
          </a:xfrm>
          <a:prstGeom prst="rect">
            <a:avLst/>
          </a:prstGeom>
        </p:spPr>
      </p:pic>
      <p:graphicFrame>
        <p:nvGraphicFramePr>
          <p:cNvPr id="3" name="表格 2"/>
          <p:cNvGraphicFramePr/>
          <p:nvPr/>
        </p:nvGraphicFramePr>
        <p:xfrm>
          <a:off x="1828800" y="3521710"/>
          <a:ext cx="8545195" cy="190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7035"/>
                <a:gridCol w="559816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应用场景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编码形式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2568575" y="3905250"/>
            <a:ext cx="6131560" cy="368300"/>
            <a:chOff x="4045" y="6150"/>
            <a:chExt cx="9656" cy="580"/>
          </a:xfrm>
        </p:grpSpPr>
        <p:sp>
          <p:nvSpPr>
            <p:cNvPr id="5" name="文本框 4"/>
            <p:cNvSpPr txBox="1"/>
            <p:nvPr/>
          </p:nvSpPr>
          <p:spPr>
            <a:xfrm>
              <a:off x="4045" y="6150"/>
              <a:ext cx="234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solidFill>
                    <a:srgbClr val="FF0000"/>
                  </a:solidFill>
                  <a:sym typeface="+mn-ea"/>
                </a:rPr>
                <a:t>邮政服务</a:t>
              </a:r>
              <a:endParaRPr lang="zh-CN" altLang="en-US">
                <a:solidFill>
                  <a:srgbClr val="FF0000"/>
                </a:solidFill>
                <a:sym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167" y="6150"/>
              <a:ext cx="353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solidFill>
                    <a:srgbClr val="FF0000"/>
                  </a:solidFill>
                  <a:sym typeface="+mn-ea"/>
                </a:rPr>
                <a:t>邮政编码</a:t>
              </a:r>
              <a:endParaRPr lang="zh-CN" altLang="en-US">
                <a:solidFill>
                  <a:srgbClr val="FF0000"/>
                </a:solidFill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69770" y="4281805"/>
            <a:ext cx="6731000" cy="368300"/>
            <a:chOff x="3102" y="6150"/>
            <a:chExt cx="10600" cy="580"/>
          </a:xfrm>
        </p:grpSpPr>
        <p:sp>
          <p:nvSpPr>
            <p:cNvPr id="12" name="文本框 11"/>
            <p:cNvSpPr txBox="1"/>
            <p:nvPr/>
          </p:nvSpPr>
          <p:spPr>
            <a:xfrm>
              <a:off x="3102" y="6150"/>
              <a:ext cx="422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solidFill>
                    <a:srgbClr val="FF0000"/>
                  </a:solidFill>
                  <a:sym typeface="+mn-ea"/>
                </a:rPr>
                <a:t>商品销售与物流</a:t>
              </a:r>
              <a:endParaRPr lang="zh-CN" altLang="en-US">
                <a:solidFill>
                  <a:srgbClr val="FF0000"/>
                </a:solidFill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167" y="6150"/>
              <a:ext cx="353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solidFill>
                    <a:srgbClr val="FF0000"/>
                  </a:solidFill>
                  <a:sym typeface="+mn-ea"/>
                </a:rPr>
                <a:t>条形码、二维码</a:t>
              </a:r>
              <a:endParaRPr lang="zh-CN" altLang="en-US">
                <a:solidFill>
                  <a:srgbClr val="FF0000"/>
                </a:solidFill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568575" y="4658360"/>
            <a:ext cx="6132195" cy="368300"/>
            <a:chOff x="4045" y="6150"/>
            <a:chExt cx="9657" cy="580"/>
          </a:xfrm>
        </p:grpSpPr>
        <p:sp>
          <p:nvSpPr>
            <p:cNvPr id="18" name="文本框 17"/>
            <p:cNvSpPr txBox="1"/>
            <p:nvPr/>
          </p:nvSpPr>
          <p:spPr>
            <a:xfrm>
              <a:off x="4045" y="6150"/>
              <a:ext cx="234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solidFill>
                    <a:srgbClr val="FF0000"/>
                  </a:solidFill>
                  <a:sym typeface="+mn-ea"/>
                </a:rPr>
                <a:t>教育考试</a:t>
              </a:r>
              <a:endParaRPr lang="zh-CN" altLang="en-US">
                <a:solidFill>
                  <a:srgbClr val="FF0000"/>
                </a:solidFill>
                <a:sym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167" y="6150"/>
              <a:ext cx="353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>
                  <a:solidFill>
                    <a:srgbClr val="FF0000"/>
                  </a:solidFill>
                  <a:sym typeface="+mn-ea"/>
                </a:rPr>
                <a:t>学籍号、准考证号</a:t>
              </a:r>
              <a:endParaRPr lang="zh-CN" altLang="en-US">
                <a:solidFill>
                  <a:srgbClr val="FF0000"/>
                </a:solidFill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68575" y="5034915"/>
            <a:ext cx="6132195" cy="368300"/>
            <a:chOff x="4045" y="6150"/>
            <a:chExt cx="9657" cy="580"/>
          </a:xfrm>
        </p:grpSpPr>
        <p:sp>
          <p:nvSpPr>
            <p:cNvPr id="22" name="文本框 21"/>
            <p:cNvSpPr txBox="1"/>
            <p:nvPr/>
          </p:nvSpPr>
          <p:spPr>
            <a:xfrm>
              <a:off x="4045" y="6150"/>
              <a:ext cx="234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solidFill>
                    <a:srgbClr val="FF0000"/>
                  </a:solidFill>
                  <a:sym typeface="+mn-ea"/>
                </a:rPr>
                <a:t>……</a:t>
              </a:r>
              <a:endParaRPr lang="en-US" altLang="zh-CN">
                <a:solidFill>
                  <a:srgbClr val="FF0000"/>
                </a:solidFill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0167" y="6150"/>
              <a:ext cx="353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solidFill>
                    <a:srgbClr val="FF0000"/>
                  </a:solidFill>
                  <a:sym typeface="+mn-ea"/>
                </a:rPr>
                <a:t>……</a:t>
              </a:r>
              <a:endParaRPr lang="en-US" altLang="zh-CN">
                <a:solidFill>
                  <a:srgbClr val="FF0000"/>
                </a:solidFill>
                <a:sym typeface="+mn-ea"/>
              </a:endParaRPr>
            </a:p>
          </p:txBody>
        </p:sp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_cgi-bin_mmwebwx-bin_webwxgetmsgimg__&amp;MsgID=4905993485632747743&amp;skey=@crypt_ca3c6609_73c8c5db61ea891c1ad55读者636865ac8e4&amp;mmweb_appid=wx_webfilehelper_2025-02-03_17-25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5945" y="3705225"/>
            <a:ext cx="2520000" cy="2520000"/>
          </a:xfrm>
          <a:prstGeom prst="rect">
            <a:avLst/>
          </a:prstGeom>
        </p:spPr>
      </p:pic>
      <p:pic>
        <p:nvPicPr>
          <p:cNvPr id="8" name="图片 7" descr="_cgi-bin_mmwebwx-bin_webwxgetmsgimg__&amp;MsgID=6613850260754636531&amp;skey=@crypt_ca3c6609_73c8c5db61ea891c1ad55图书管理员636865ac8e4&amp;mmweb_appid=wx_webfilehelper_2025-02-03_17-25-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650" y="3705225"/>
            <a:ext cx="2519680" cy="2520000"/>
          </a:xfrm>
          <a:prstGeom prst="rect">
            <a:avLst/>
          </a:prstGeom>
        </p:spPr>
      </p:pic>
      <p:pic>
        <p:nvPicPr>
          <p:cNvPr id="12" name="图片 11" descr="_cgi-bin_mmwebwx-bin_webwxgetmsgimg__&amp;MsgID=8283201409535255093&amp;skey=@crypt_ca3c6609_73c8c5db61ea891c1ad55数据管理员636865ac8e4&amp;mmweb_appid=wx_webfilehelper_2025-02-03_17-25-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9035" y="3705225"/>
            <a:ext cx="2519680" cy="2520000"/>
          </a:xfrm>
          <a:prstGeom prst="rect">
            <a:avLst/>
          </a:prstGeom>
        </p:spPr>
      </p:pic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6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7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思考不同角色对数据管理的实际需求，和小组同学进行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讨论。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车辆信息查询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10335" y="1730375"/>
            <a:ext cx="560070" cy="560070"/>
          </a:xfrm>
          <a:prstGeom prst="rect">
            <a:avLst/>
          </a:prstGeom>
        </p:spPr>
      </p:pic>
      <p:pic>
        <p:nvPicPr>
          <p:cNvPr id="5" name="图片 4" descr="小组讨论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297305" y="2849245"/>
            <a:ext cx="673100" cy="6731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845945" y="3255010"/>
            <a:ext cx="251968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读者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72965" y="3255010"/>
            <a:ext cx="251968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图书管理员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99985" y="3255010"/>
            <a:ext cx="251968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数据管理员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15" grpId="0"/>
      <p:bldP spid="15" grpId="1"/>
      <p:bldP spid="18" grpId="0"/>
      <p:bldP spid="1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思考不同角色对数据管理的实际需求，和小组同学进行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讨论，并将讨论结果填到表格中。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9570" y="5654040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82620" y="577342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" name="图片 1" descr="车辆信息查询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10335" y="1730375"/>
            <a:ext cx="560070" cy="560070"/>
          </a:xfrm>
          <a:prstGeom prst="rect">
            <a:avLst/>
          </a:prstGeom>
        </p:spPr>
      </p:pic>
      <p:graphicFrame>
        <p:nvGraphicFramePr>
          <p:cNvPr id="3" name="表格 2"/>
          <p:cNvGraphicFramePr/>
          <p:nvPr/>
        </p:nvGraphicFramePr>
        <p:xfrm>
          <a:off x="1828800" y="3521710"/>
          <a:ext cx="8545195" cy="190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7035"/>
                <a:gridCol w="559816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角色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实际需求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读者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图书管理员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数据管理员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456045" y="3905250"/>
            <a:ext cx="22447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rgbClr val="FF0000"/>
                </a:solidFill>
                <a:sym typeface="+mn-ea"/>
              </a:rPr>
              <a:t>查找书籍、借还书籍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56045" y="4281805"/>
            <a:ext cx="22447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rgbClr val="FF0000"/>
                </a:solidFill>
                <a:sym typeface="+mn-ea"/>
              </a:rPr>
              <a:t>记录管理、库存盘点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56045" y="4658360"/>
            <a:ext cx="22447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rgbClr val="FF0000"/>
                </a:solidFill>
                <a:sym typeface="+mn-ea"/>
              </a:rPr>
              <a:t>数据存储、数据分析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pic>
        <p:nvPicPr>
          <p:cNvPr id="11" name="图片 10" descr="小组讨论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97305" y="2849245"/>
            <a:ext cx="673100" cy="673100"/>
          </a:xfrm>
          <a:prstGeom prst="rect">
            <a:avLst/>
          </a:prstGeom>
        </p:spPr>
      </p:pic>
      <p:pic>
        <p:nvPicPr>
          <p:cNvPr id="24" name="图片 23" descr="小学壮壮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9" grpId="0"/>
      <p:bldP spid="6" grpId="1"/>
      <p:bldP spid="13" grpId="1"/>
      <p:bldP spid="1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sp>
        <p:nvSpPr>
          <p:cNvPr id="8" name="文本框 7"/>
          <p:cNvSpPr txBox="1"/>
          <p:nvPr/>
        </p:nvSpPr>
        <p:spPr>
          <a:xfrm>
            <a:off x="2103755" y="1841500"/>
            <a:ext cx="8575675" cy="21463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随着大数据、人工智能、区块链等技术的发展，数据管理有哪些新趋势？请上网查阅相关资料，了解这些新趋势将会对我们的生活产生什么影响？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进行小组讨论，比一比哪一组同学想到的最多）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小组讨论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255395" y="1725295"/>
            <a:ext cx="673100" cy="673100"/>
          </a:xfrm>
          <a:prstGeom prst="rect">
            <a:avLst/>
          </a:prstGeom>
        </p:spPr>
      </p:pic>
      <p:pic>
        <p:nvPicPr>
          <p:cNvPr id="19" name="图片 18" descr="时间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90715" y="5623560"/>
            <a:ext cx="726440" cy="7264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263765" y="574294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六分钟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610" y="3346450"/>
            <a:ext cx="3345180" cy="3511550"/>
          </a:xfrm>
          <a:prstGeom prst="rect">
            <a:avLst/>
          </a:prstGeom>
        </p:spPr>
      </p:pic>
      <p:grpSp>
        <p:nvGrpSpPr>
          <p:cNvPr id="7" name="图形"/>
          <p:cNvGrpSpPr/>
          <p:nvPr/>
        </p:nvGrpSpPr>
        <p:grpSpPr>
          <a:xfrm>
            <a:off x="1816735" y="627380"/>
            <a:ext cx="4080318" cy="624840"/>
            <a:chOff x="9792" y="2872"/>
            <a:chExt cx="4031" cy="984"/>
          </a:xfrm>
        </p:grpSpPr>
        <p:sp>
          <p:nvSpPr>
            <p:cNvPr id="9" name="图形"/>
            <p:cNvSpPr/>
            <p:nvPr>
              <p:custDataLst>
                <p:tags r:id="rId15"/>
              </p:custDataLst>
            </p:nvPr>
          </p:nvSpPr>
          <p:spPr>
            <a:xfrm>
              <a:off x="9792" y="2887"/>
              <a:ext cx="4031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0" name="图形"/>
            <p:cNvSpPr txBox="1"/>
            <p:nvPr>
              <p:custDataLst>
                <p:tags r:id="rId16"/>
              </p:custDataLst>
            </p:nvPr>
          </p:nvSpPr>
          <p:spPr>
            <a:xfrm>
              <a:off x="9905" y="2872"/>
              <a:ext cx="3768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四：任务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拓展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121150" y="3987165"/>
            <a:ext cx="6362065" cy="12865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pic>
        <p:nvPicPr>
          <p:cNvPr id="4" name="https://docer-ks3.wpscdn.cn/picture/194665891/5f03c8c4b0b7b3822bab2757900d0c8b_612.jpg" descr="黑板或黑板纹理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83180" y="1466215"/>
            <a:ext cx="8039100" cy="451866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10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547235" y="189738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主题一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数据管理与安全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19650" y="246697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任务一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数据管理与编码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96590" y="3248025"/>
            <a:ext cx="4710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物品管理和数据管理的异同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99765" y="4083050"/>
            <a:ext cx="4710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数据管理的方式</a:t>
            </a:r>
            <a:endParaRPr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99765" y="4918075"/>
            <a:ext cx="4710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数据管理与编码的关系</a:t>
            </a:r>
            <a:endParaRPr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8"/>
            </p:custDataLst>
          </p:nvPr>
        </p:nvSpPr>
        <p:spPr>
          <a:xfrm>
            <a:off x="6561455" y="398907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39"/>
            </p:custDataLst>
          </p:nvPr>
        </p:nvSpPr>
        <p:spPr>
          <a:xfrm>
            <a:off x="7280275" y="422529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0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1"/>
            </p:custDataLst>
          </p:nvPr>
        </p:nvSpPr>
        <p:spPr>
          <a:xfrm>
            <a:off x="6677025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2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3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4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5"/>
            </p:custDataLst>
          </p:nvPr>
        </p:nvSpPr>
        <p:spPr>
          <a:xfrm>
            <a:off x="6731697" y="460616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4197350" y="394462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4916170" y="418084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4312920" y="532320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413385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432060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-635" y="2173605"/>
            <a:ext cx="12193270" cy="468439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455920" y="1142365"/>
            <a:ext cx="5476875" cy="1927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新学期伊始，学校智慧图书馆正在招聘图书管理员和数据管理员。让我们一起走进智慧图书馆，开启探索数据管理的学习之旅。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14"/>
            </p:custDataLst>
          </p:nvPr>
        </p:nvGrpSpPr>
        <p:grpSpPr>
          <a:xfrm>
            <a:off x="1545590" y="2512060"/>
            <a:ext cx="3983355" cy="2372360"/>
            <a:chOff x="2421" y="3273"/>
            <a:chExt cx="8647" cy="4299"/>
          </a:xfrm>
        </p:grpSpPr>
        <p:sp>
          <p:nvSpPr>
            <p:cNvPr id="9" name="图形"/>
            <p:cNvSpPr txBox="1"/>
            <p:nvPr>
              <p:custDataLst>
                <p:tags r:id="rId15"/>
              </p:custDataLst>
            </p:nvPr>
          </p:nvSpPr>
          <p:spPr>
            <a:xfrm>
              <a:off x="3010" y="3989"/>
              <a:ext cx="7899" cy="3163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图书馆的藏书很多，图书管理员是如何管理这么多书的呢？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>
              <p:custDataLst>
                <p:tags r:id="rId16"/>
              </p:custDataLst>
            </p:nvPr>
          </p:nvSpPr>
          <p:spPr>
            <a:xfrm rot="720000">
              <a:off x="2421" y="3273"/>
              <a:ext cx="8647" cy="4299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812540"/>
            <a:ext cx="2508885" cy="2633345"/>
          </a:xfrm>
          <a:prstGeom prst="rect">
            <a:avLst/>
          </a:prstGeom>
        </p:spPr>
      </p:pic>
      <p:pic>
        <p:nvPicPr>
          <p:cNvPr id="4" name="图片 3" descr="小学壮壮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782175" y="3694430"/>
            <a:ext cx="2272030" cy="2561590"/>
          </a:xfrm>
          <a:prstGeom prst="rect">
            <a:avLst/>
          </a:prstGeom>
        </p:spPr>
      </p:pic>
      <p:grpSp>
        <p:nvGrpSpPr>
          <p:cNvPr id="19" name="组合 18"/>
          <p:cNvGrpSpPr/>
          <p:nvPr>
            <p:custDataLst>
              <p:tags r:id="rId21"/>
            </p:custDataLst>
          </p:nvPr>
        </p:nvGrpSpPr>
        <p:grpSpPr>
          <a:xfrm>
            <a:off x="5673725" y="3635375"/>
            <a:ext cx="3982720" cy="2372360"/>
            <a:chOff x="8935" y="5725"/>
            <a:chExt cx="6272" cy="3736"/>
          </a:xfrm>
        </p:grpSpPr>
        <p:sp>
          <p:nvSpPr>
            <p:cNvPr id="13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9427" y="6360"/>
              <a:ext cx="5277" cy="27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有什么方式或方法可以提高数据管理的工作效率吗？</a:t>
              </a:r>
              <a:endPara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15" name="云形标注 14"/>
            <p:cNvSpPr/>
            <p:nvPr>
              <p:custDataLst>
                <p:tags r:id="rId23"/>
              </p:custDataLst>
            </p:nvPr>
          </p:nvSpPr>
          <p:spPr>
            <a:xfrm rot="720000">
              <a:off x="8935" y="5725"/>
              <a:ext cx="6273" cy="3736"/>
            </a:xfrm>
            <a:prstGeom prst="cloudCallout">
              <a:avLst>
                <a:gd name="adj1" fmla="val 61858"/>
                <a:gd name="adj2" fmla="val 3618"/>
              </a:avLst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2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活动一：写一写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今天图书馆收到一批新书，如果你是图书管理员，你会如何整理这批新书呢？把你的想法写下来。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9570" y="5425440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82620" y="554482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11" name="图片 10" descr="_cgi-bin_mmwebwx-bin_webwxgetmsgimg__&amp;MsgID=8930713777143567634&amp;skey=@crypt_ca3c6609_2322364164c364fc9bbe96cfb03e56ca&amp;mmweb_appid=wx_webfilehelper_2025-01-25_22-30-0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1930" y="3144520"/>
            <a:ext cx="3250565" cy="3250565"/>
          </a:xfrm>
          <a:prstGeom prst="rect">
            <a:avLst/>
          </a:prstGeom>
        </p:spPr>
      </p:pic>
      <p:pic>
        <p:nvPicPr>
          <p:cNvPr id="2" name="图片 1" descr="车辆信息查询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10335" y="1730375"/>
            <a:ext cx="560070" cy="56007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一：选一选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下列图书馆的管理流程中，是否使用了数字设备进行管理？请做出选择。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9570" y="5425440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82620" y="554482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二分钟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828800" y="3121660"/>
          <a:ext cx="8545195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9020"/>
                <a:gridCol w="2416175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管理流程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是否使用数字设备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新书入库：准备阶段→扫描信息→录入信息→保存信息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□</a:t>
                      </a:r>
                      <a:r>
                        <a:rPr lang="zh-CN" altLang="en-US"/>
                        <a:t>是　</a:t>
                      </a:r>
                      <a:r>
                        <a:rPr lang="zh-CN" altLang="en-US" sz="1800">
                          <a:sym typeface="+mn-ea"/>
                        </a:rPr>
                        <a:t>□</a:t>
                      </a:r>
                      <a:r>
                        <a:rPr lang="zh-CN" altLang="en-US"/>
                        <a:t>否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图书借出：查找图书→借书准备→借书操作→确认借出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□</a:t>
                      </a:r>
                      <a:r>
                        <a:rPr lang="zh-CN" altLang="en-US" sz="1800">
                          <a:sym typeface="+mn-ea"/>
                        </a:rPr>
                        <a:t>是　</a:t>
                      </a:r>
                      <a:r>
                        <a:rPr lang="zh-CN" altLang="en-US" sz="1800">
                          <a:sym typeface="+mn-ea"/>
                        </a:rPr>
                        <a:t>□</a:t>
                      </a:r>
                      <a:r>
                        <a:rPr lang="zh-CN" altLang="en-US" sz="1800">
                          <a:sym typeface="+mn-ea"/>
                        </a:rPr>
                        <a:t>否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图书归还：确认图书→选择还书→还书操作→确认归还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□</a:t>
                      </a:r>
                      <a:r>
                        <a:rPr lang="zh-CN" altLang="en-US" sz="1800">
                          <a:sym typeface="+mn-ea"/>
                        </a:rPr>
                        <a:t>是　</a:t>
                      </a:r>
                      <a:r>
                        <a:rPr lang="zh-CN" altLang="en-US" sz="1800">
                          <a:sym typeface="+mn-ea"/>
                        </a:rPr>
                        <a:t>□</a:t>
                      </a:r>
                      <a:r>
                        <a:rPr lang="zh-CN" altLang="en-US" sz="1800">
                          <a:sym typeface="+mn-ea"/>
                        </a:rPr>
                        <a:t>否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8437245" y="3504565"/>
            <a:ext cx="497840" cy="1134110"/>
            <a:chOff x="13287" y="5519"/>
            <a:chExt cx="784" cy="1786"/>
          </a:xfrm>
        </p:grpSpPr>
        <p:sp>
          <p:nvSpPr>
            <p:cNvPr id="3" name="文本框 2"/>
            <p:cNvSpPr txBox="1"/>
            <p:nvPr/>
          </p:nvSpPr>
          <p:spPr>
            <a:xfrm>
              <a:off x="13287" y="5519"/>
              <a:ext cx="7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solidFill>
                    <a:srgbClr val="FF0000"/>
                  </a:solidFill>
                </a:rPr>
                <a:t>√</a:t>
              </a:r>
              <a:endParaRPr lang="en-US" altLang="zh-CN">
                <a:solidFill>
                  <a:srgbClr val="FF0000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287" y="6122"/>
              <a:ext cx="7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solidFill>
                    <a:srgbClr val="FF0000"/>
                  </a:solidFill>
                </a:rPr>
                <a:t>√</a:t>
              </a:r>
              <a:endParaRPr lang="en-US" altLang="zh-CN">
                <a:solidFill>
                  <a:srgbClr val="FF0000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287" y="6725"/>
              <a:ext cx="78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solidFill>
                    <a:srgbClr val="FF0000"/>
                  </a:solidFill>
                </a:rPr>
                <a:t>√</a:t>
              </a:r>
              <a:endParaRPr lang="en-US" altLang="zh-CN">
                <a:solidFill>
                  <a:srgbClr val="FF0000"/>
                </a:solidFill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一：想一想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从图书整理到图书数据的管理，你发现物品管理和数据管理有何异同？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9570" y="5623560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82620" y="574294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sp>
        <p:nvSpPr>
          <p:cNvPr id="15" name="图形"/>
          <p:cNvSpPr txBox="1"/>
          <p:nvPr/>
        </p:nvSpPr>
        <p:spPr>
          <a:xfrm>
            <a:off x="1100455" y="2983230"/>
            <a:ext cx="8820785" cy="180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相同点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: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1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.整理分类；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2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.保护安全；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3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.方便使用。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不同点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: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1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.形态与存储；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2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.共享与复制；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3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.更新与操作。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3" name="图片 2" descr="车辆信息查询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10335" y="1730375"/>
            <a:ext cx="560070" cy="56007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>
            <p:custDataLst>
              <p:tags r:id="rId1"/>
            </p:custDataLst>
          </p:nvPr>
        </p:nvGrpSpPr>
        <p:grpSpPr>
          <a:xfrm rot="0">
            <a:off x="1002030" y="1744345"/>
            <a:ext cx="10091420" cy="3613150"/>
            <a:chOff x="3716" y="2184"/>
            <a:chExt cx="11736" cy="14867"/>
          </a:xfrm>
        </p:grpSpPr>
        <p:pic>
          <p:nvPicPr>
            <p:cNvPr id="79" name="图片 78" descr="F:/设计图片素材5/willian-justen-de-vasconcellos-ZB33AVwsA7I-unsplash.jpgwillian-justen-de-vasconcellos-ZB33AVwsA7I-unsplash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rcRect l="38127" t="-3" r="38127" b="-3"/>
            <a:stretch>
              <a:fillRect/>
            </a:stretch>
          </p:blipFill>
          <p:spPr>
            <a:xfrm>
              <a:off x="4180" y="2584"/>
              <a:ext cx="10961" cy="1417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111" h="14369">
                  <a:moveTo>
                    <a:pt x="0" y="0"/>
                  </a:moveTo>
                  <a:lnTo>
                    <a:pt x="11111" y="0"/>
                  </a:lnTo>
                  <a:lnTo>
                    <a:pt x="11111" y="14369"/>
                  </a:lnTo>
                  <a:lnTo>
                    <a:pt x="0" y="14369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sp>
          <p:nvSpPr>
            <p:cNvPr id="80" name="任意多边形 79"/>
            <p:cNvSpPr/>
            <p:nvPr>
              <p:custDataLst>
                <p:tags r:id="rId4"/>
              </p:custDataLst>
            </p:nvPr>
          </p:nvSpPr>
          <p:spPr>
            <a:xfrm>
              <a:off x="11402" y="13371"/>
              <a:ext cx="4050" cy="3680"/>
            </a:xfrm>
            <a:custGeom>
              <a:avLst/>
              <a:gdLst>
                <a:gd name="connsiteX0" fmla="*/ 6418 w 6418"/>
                <a:gd name="connsiteY0" fmla="*/ 0 h 11687"/>
                <a:gd name="connsiteX1" fmla="*/ 6418 w 6418"/>
                <a:gd name="connsiteY1" fmla="*/ 11687 h 11687"/>
                <a:gd name="connsiteX2" fmla="*/ 0 w 6418"/>
                <a:gd name="connsiteY2" fmla="*/ 11687 h 11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18" h="11687">
                  <a:moveTo>
                    <a:pt x="6418" y="0"/>
                  </a:moveTo>
                  <a:lnTo>
                    <a:pt x="6418" y="11687"/>
                  </a:lnTo>
                  <a:lnTo>
                    <a:pt x="0" y="11687"/>
                  </a:lnTo>
                </a:path>
              </a:pathLst>
            </a:custGeom>
            <a:noFill/>
            <a:ln w="53975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>
              <p:custDataLst>
                <p:tags r:id="rId5"/>
              </p:custDataLst>
            </p:nvPr>
          </p:nvSpPr>
          <p:spPr>
            <a:xfrm flipH="1" flipV="1">
              <a:off x="3716" y="2184"/>
              <a:ext cx="5754" cy="9823"/>
            </a:xfrm>
            <a:custGeom>
              <a:avLst/>
              <a:gdLst>
                <a:gd name="connsiteX0" fmla="*/ 6418 w 6418"/>
                <a:gd name="connsiteY0" fmla="*/ 0 h 11687"/>
                <a:gd name="connsiteX1" fmla="*/ 6418 w 6418"/>
                <a:gd name="connsiteY1" fmla="*/ 11687 h 11687"/>
                <a:gd name="connsiteX2" fmla="*/ 0 w 6418"/>
                <a:gd name="connsiteY2" fmla="*/ 11687 h 11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18" h="11687">
                  <a:moveTo>
                    <a:pt x="6418" y="0"/>
                  </a:moveTo>
                  <a:lnTo>
                    <a:pt x="6418" y="11687"/>
                  </a:lnTo>
                  <a:lnTo>
                    <a:pt x="0" y="11687"/>
                  </a:lnTo>
                </a:path>
              </a:pathLst>
            </a:custGeom>
            <a:noFill/>
            <a:ln w="95250">
              <a:solidFill>
                <a:schemeClr val="accent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6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7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知识卡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652270" y="2110105"/>
            <a:ext cx="8917305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索书号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是图书馆赋予每一种馆藏图书的编码，它主要用于确定馆藏图书在图书馆物理空间内的具体位置，是读者查找图书非常必要的代码信息。中国标准书号条码是图书的身份标识，借助条码技术，通过扫描设备扫码快速读取图书信息，方便图书馆、书店等场所实现对图书的数字化、自动化管理。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https://img8.file.cache.docer.com/storage/1681193943001330700/3672c8ad64f4c3b1e9b70b247528c259.png" descr="学士帽博士帽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4665" y="398780"/>
            <a:ext cx="746760" cy="746760"/>
          </a:xfrm>
          <a:prstGeom prst="rect">
            <a:avLst/>
          </a:prstGeom>
        </p:spPr>
      </p:pic>
      <p:pic>
        <p:nvPicPr>
          <p:cNvPr id="2" name="https://img8.file.cache.docer.com/storage/1733200590693627900/c5a98dcdad516a5f02a127f582762ce2.png" descr="数字学习工具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92210" y="4913630"/>
            <a:ext cx="2618105" cy="1369060"/>
          </a:xfrm>
          <a:prstGeom prst="rect">
            <a:avLst/>
          </a:prstGeom>
        </p:spPr>
      </p:pic>
      <p:pic>
        <p:nvPicPr>
          <p:cNvPr id="3" name="图片 2" descr="播放">
            <a:hlinkClick r:id="rId10"/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486025" y="5483860"/>
            <a:ext cx="798830" cy="7988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71850" y="5691505"/>
            <a:ext cx="1224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点击播放</a:t>
            </a:r>
            <a:endParaRPr lang="zh-CN" altLang="en-US"/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索书号通常以标签的形式，贴在书脊的下方。中国标准书号条码通常放在图书封底的右下角。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彩图2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91995" y="3324225"/>
            <a:ext cx="3380740" cy="2213610"/>
          </a:xfrm>
          <a:prstGeom prst="rect">
            <a:avLst/>
          </a:prstGeom>
        </p:spPr>
      </p:pic>
      <p:pic>
        <p:nvPicPr>
          <p:cNvPr id="4" name="图片 3" descr="978-7-5551-2406-1_信息科技实践指导手册 四年级下册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52235" y="3324225"/>
            <a:ext cx="3006725" cy="22548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53410" y="5634355"/>
            <a:ext cx="1079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索书号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776720" y="5634355"/>
            <a:ext cx="2425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中国标准书号条码</a:t>
            </a:r>
            <a:endParaRPr lang="zh-CN" altLang="en-US"/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05560" y="1734820"/>
            <a:ext cx="625475" cy="6254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查看准备好的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书籍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，把它的索书号和中国标准书号条码记下来。想一想，这些编码是由什么构成的？</a:t>
            </a:r>
            <a:endParaRPr 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图形"/>
          <p:cNvSpPr txBox="1"/>
          <p:nvPr/>
        </p:nvSpPr>
        <p:spPr>
          <a:xfrm>
            <a:off x="1488440" y="3148330"/>
            <a:ext cx="9355455" cy="180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索书号由两部分组成：①分类号。②书次号。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中国标准书号由13位数字组成：①前缀。②组区号。③出版者号。④出版序号。⑤校验码。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19" name="图片 18" descr="时间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909570" y="5623560"/>
            <a:ext cx="726440" cy="72644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182620" y="574294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八分钟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UNIT_PIC_EFFECT" val="1"/>
</p:tagLst>
</file>

<file path=ppt/tags/tag111.xml><?xml version="1.0" encoding="utf-8"?>
<p:tagLst xmlns:p="http://schemas.openxmlformats.org/presentationml/2006/main">
  <p:tag name="KSO_WM_UNIT_VALUE" val="2498*193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5077_1*d*1"/>
  <p:tag name="KSO_WM_TEMPLATE_CATEGORY" val="custom"/>
  <p:tag name="KSO_WM_TEMPLATE_INDEX" val="20235077"/>
  <p:tag name="KSO_WM_UNIT_LAYERLEVEL" val="1"/>
  <p:tag name="KSO_WM_TAG_VERSION" val="3.0"/>
  <p:tag name="KSO_WM_BEAUTIFY_FLAG" val="#wm#"/>
  <p:tag name="KSO_WM_UNIT_PIC_EFFECT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5077_1*i*1"/>
  <p:tag name="KSO_WM_TEMPLATE_CATEGORY" val="custom"/>
  <p:tag name="KSO_WM_TEMPLATE_INDEX" val="20235077"/>
  <p:tag name="KSO_WM_UNIT_LAYERLEVEL" val="1"/>
  <p:tag name="KSO_WM_TAG_VERSION" val="3.0"/>
  <p:tag name="KSO_WM_BEAUTIFY_FLAG" val="#wm#"/>
  <p:tag name="KSO_WM_UNIT_PIC_EFFECT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5077_1*i*2"/>
  <p:tag name="KSO_WM_TEMPLATE_CATEGORY" val="custom"/>
  <p:tag name="KSO_WM_TEMPLATE_INDEX" val="20235077"/>
  <p:tag name="KSO_WM_UNIT_LAYERLEVEL" val="1"/>
  <p:tag name="KSO_WM_TAG_VERSION" val="3.0"/>
  <p:tag name="KSO_WM_BEAUTIFY_FLAG" val="#wm#"/>
  <p:tag name="KSO_WM_UNIT_PIC_EFFECT" val="1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0090521],&quot;65&quot;:[20205081]}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4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mMzOGY4MzJiMzVjM2QzNDcwMmIxYTcwY2UzMzRjNDUifQ=="/>
  <p:tag name="resource_record_key" val="{&quot;10&quot;:[20090521],&quot;65&quot;:[20205081]}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DIAGRAM_VIRTUALLY_FRAME" val="{&quot;height&quot;:305.8147368210326,&quot;left&quot;:121.7,&quot;top&quot;:197.8,&quot;width&quot;:654.6919494074577}"/>
</p:tagLst>
</file>

<file path=ppt/tags/tag92.xml><?xml version="1.0" encoding="utf-8"?>
<p:tagLst xmlns:p="http://schemas.openxmlformats.org/presentationml/2006/main">
  <p:tag name="KSO_WM_DIAGRAM_VIRTUALLY_FRAME" val="{&quot;height&quot;:305.8147368210326,&quot;left&quot;:121.7,&quot;top&quot;:197.8,&quot;width&quot;:654.6919494074577}"/>
</p:tagLst>
</file>

<file path=ppt/tags/tag93.xml><?xml version="1.0" encoding="utf-8"?>
<p:tagLst xmlns:p="http://schemas.openxmlformats.org/presentationml/2006/main">
  <p:tag name="KSO_WM_DIAGRAM_VIRTUALLY_FRAME" val="{&quot;height&quot;:305.8147368210326,&quot;left&quot;:121.7,&quot;top&quot;:197.8,&quot;width&quot;:654.6919494074577}"/>
</p:tagLst>
</file>

<file path=ppt/tags/tag94.xml><?xml version="1.0" encoding="utf-8"?>
<p:tagLst xmlns:p="http://schemas.openxmlformats.org/presentationml/2006/main">
  <p:tag name="KSO_WM_DIAGRAM_VIRTUALLY_FRAME" val="{&quot;height&quot;:305.8147368210326,&quot;left&quot;:121.7,&quot;top&quot;:197.8,&quot;width&quot;:654.6919494074577}"/>
</p:tagLst>
</file>

<file path=ppt/tags/tag95.xml><?xml version="1.0" encoding="utf-8"?>
<p:tagLst xmlns:p="http://schemas.openxmlformats.org/presentationml/2006/main">
  <p:tag name="KSO_WM_DIAGRAM_VIRTUALLY_FRAME" val="{&quot;height&quot;:305.8147368210326,&quot;left&quot;:121.7,&quot;top&quot;:197.8,&quot;width&quot;:654.6919494074577}"/>
</p:tagLst>
</file>

<file path=ppt/tags/tag96.xml><?xml version="1.0" encoding="utf-8"?>
<p:tagLst xmlns:p="http://schemas.openxmlformats.org/presentationml/2006/main">
  <p:tag name="KSO_WM_DIAGRAM_VIRTUALLY_FRAME" val="{&quot;height&quot;:305.8147368210326,&quot;left&quot;:121.7,&quot;top&quot;:197.8,&quot;width&quot;:654.6919494074577}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1461</Words>
  <Application>WPS 演示</Application>
  <PresentationFormat>自定义</PresentationFormat>
  <Paragraphs>247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 Unicode MS</vt:lpstr>
      <vt:lpstr>思源黑体旧字形 Light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384</cp:revision>
  <dcterms:created xsi:type="dcterms:W3CDTF">2019-06-19T02:08:00Z</dcterms:created>
  <dcterms:modified xsi:type="dcterms:W3CDTF">2025-11-18T09:36:08Z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KSOSaveFontToCloudKey">
    <vt:lpwstr>212913176_cloud</vt:lpwstr>
  </property>
  <property fmtid="{D5CDD505-2E9C-101B-9397-08002B2CF9AE}" pid="4" name="ICV">
    <vt:lpwstr>C993CBEDB9BC46E7AB1E10A278FD65E2_12</vt:lpwstr>
  </property>
</Properties>
</file>