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6.svg" ContentType="image/svg+xml"/>
  <Override PartName="/ppt/media/image21.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7"/>
  </p:notesMasterIdLst>
  <p:handoutMasterIdLst>
    <p:handoutMasterId r:id="rId18"/>
  </p:handoutMasterIdLst>
  <p:sldIdLst>
    <p:sldId id="409" r:id="rId4"/>
    <p:sldId id="410" r:id="rId5"/>
    <p:sldId id="519" r:id="rId6"/>
    <p:sldId id="520" r:id="rId7"/>
    <p:sldId id="412" r:id="rId8"/>
    <p:sldId id="455" r:id="rId9"/>
    <p:sldId id="528" r:id="rId10"/>
    <p:sldId id="529" r:id="rId11"/>
    <p:sldId id="521" r:id="rId12"/>
    <p:sldId id="530" r:id="rId13"/>
    <p:sldId id="491" r:id="rId14"/>
    <p:sldId id="486" r:id="rId15"/>
    <p:sldId id="416" r:id="rId16"/>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11" userDrawn="1">
          <p15:clr>
            <a:srgbClr val="A4A3A4"/>
          </p15:clr>
        </p15:guide>
        <p15:guide id="2" pos="38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2B9FE"/>
    <a:srgbClr val="F6CB39"/>
    <a:srgbClr val="F2C538"/>
    <a:srgbClr val="FFFFFF"/>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311"/>
        <p:guide pos="384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gs" Target="tags/tag165.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34.xml"/><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8" Type="http://schemas.openxmlformats.org/officeDocument/2006/relationships/slideLayout" Target="../slideLayouts/slideLayout1.xml"/><Relationship Id="rId17" Type="http://schemas.openxmlformats.org/officeDocument/2006/relationships/tags" Target="../tags/tag38.xml"/><Relationship Id="rId16" Type="http://schemas.openxmlformats.org/officeDocument/2006/relationships/image" Target="../media/image11.png"/><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image" Target="../media/image8.png"/><Relationship Id="rId10" Type="http://schemas.openxmlformats.org/officeDocument/2006/relationships/tags" Target="../tags/tag35.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hemeOverride" Target="../theme/themeOverride1.xml"/><Relationship Id="rId8" Type="http://schemas.openxmlformats.org/officeDocument/2006/relationships/tags" Target="../tags/tag144.xml"/><Relationship Id="rId7" Type="http://schemas.openxmlformats.org/officeDocument/2006/relationships/image" Target="../media/image16.svg"/><Relationship Id="rId6" Type="http://schemas.openxmlformats.org/officeDocument/2006/relationships/image" Target="../media/image15.png"/><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image" Target="../media/image14.png"/><Relationship Id="rId10" Type="http://schemas.openxmlformats.org/officeDocument/2006/relationships/slideLayout" Target="../slideLayouts/slideLayout1.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hemeOverride" Target="../theme/themeOverride2.xml"/><Relationship Id="rId7" Type="http://schemas.openxmlformats.org/officeDocument/2006/relationships/tags" Target="../tags/tag148.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14.png"/><Relationship Id="rId1" Type="http://schemas.openxmlformats.org/officeDocument/2006/relationships/tags" Target="../tags/tag145.xml"/></Relationships>
</file>

<file path=ppt/slides/_rels/slide12.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image" Target="../media/image3.png"/><Relationship Id="rId7" Type="http://schemas.openxmlformats.org/officeDocument/2006/relationships/tags" Target="../tags/tag152.xml"/><Relationship Id="rId6" Type="http://schemas.openxmlformats.org/officeDocument/2006/relationships/image" Target="../media/image7.png"/><Relationship Id="rId5" Type="http://schemas.openxmlformats.org/officeDocument/2006/relationships/tags" Target="../tags/tag151.xml"/><Relationship Id="rId4" Type="http://schemas.openxmlformats.org/officeDocument/2006/relationships/image" Target="../media/image2.png"/><Relationship Id="rId3" Type="http://schemas.openxmlformats.org/officeDocument/2006/relationships/tags" Target="../tags/tag150.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57.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image" Target="../media/image13.png"/><Relationship Id="rId10" Type="http://schemas.openxmlformats.org/officeDocument/2006/relationships/tags" Target="../tags/tag154.xml"/><Relationship Id="rId1" Type="http://schemas.openxmlformats.org/officeDocument/2006/relationships/tags" Target="../tags/tag149.xml"/></Relationships>
</file>

<file path=ppt/slides/_rels/slide13.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62.xml"/><Relationship Id="rId7" Type="http://schemas.openxmlformats.org/officeDocument/2006/relationships/image" Target="../media/image7.png"/><Relationship Id="rId6" Type="http://schemas.openxmlformats.org/officeDocument/2006/relationships/tags" Target="../tags/tag161.xml"/><Relationship Id="rId5" Type="http://schemas.openxmlformats.org/officeDocument/2006/relationships/image" Target="../media/image2.png"/><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64.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163.xml"/><Relationship Id="rId1" Type="http://schemas.openxmlformats.org/officeDocument/2006/relationships/tags" Target="../tags/tag158.xml"/></Relationships>
</file>

<file path=ppt/slides/_rels/slide2.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image" Target="../media/image3.png"/><Relationship Id="rId7" Type="http://schemas.openxmlformats.org/officeDocument/2006/relationships/tags" Target="../tags/tag42.xml"/><Relationship Id="rId6" Type="http://schemas.openxmlformats.org/officeDocument/2006/relationships/image" Target="../media/image7.png"/><Relationship Id="rId52" Type="http://schemas.openxmlformats.org/officeDocument/2006/relationships/slideLayout" Target="../slideLayouts/slideLayout1.xml"/><Relationship Id="rId51" Type="http://schemas.openxmlformats.org/officeDocument/2006/relationships/tags" Target="../tags/tag84.xml"/><Relationship Id="rId50" Type="http://schemas.openxmlformats.org/officeDocument/2006/relationships/tags" Target="../tags/tag83.xml"/><Relationship Id="rId5" Type="http://schemas.openxmlformats.org/officeDocument/2006/relationships/tags" Target="../tags/tag41.xml"/><Relationship Id="rId49" Type="http://schemas.openxmlformats.org/officeDocument/2006/relationships/tags" Target="../tags/tag82.xml"/><Relationship Id="rId48" Type="http://schemas.openxmlformats.org/officeDocument/2006/relationships/tags" Target="../tags/tag81.xml"/><Relationship Id="rId47" Type="http://schemas.openxmlformats.org/officeDocument/2006/relationships/tags" Target="../tags/tag80.xml"/><Relationship Id="rId46" Type="http://schemas.openxmlformats.org/officeDocument/2006/relationships/tags" Target="../tags/tag79.xml"/><Relationship Id="rId45" Type="http://schemas.openxmlformats.org/officeDocument/2006/relationships/tags" Target="../tags/tag78.xml"/><Relationship Id="rId44" Type="http://schemas.openxmlformats.org/officeDocument/2006/relationships/tags" Target="../tags/tag77.xml"/><Relationship Id="rId43" Type="http://schemas.openxmlformats.org/officeDocument/2006/relationships/tags" Target="../tags/tag76.xml"/><Relationship Id="rId42" Type="http://schemas.openxmlformats.org/officeDocument/2006/relationships/tags" Target="../tags/tag75.xml"/><Relationship Id="rId41" Type="http://schemas.openxmlformats.org/officeDocument/2006/relationships/tags" Target="../tags/tag74.xml"/><Relationship Id="rId40" Type="http://schemas.openxmlformats.org/officeDocument/2006/relationships/tags" Target="../tags/tag73.xml"/><Relationship Id="rId4" Type="http://schemas.openxmlformats.org/officeDocument/2006/relationships/image" Target="../media/image6.png"/><Relationship Id="rId39" Type="http://schemas.openxmlformats.org/officeDocument/2006/relationships/tags" Target="../tags/tag72.xml"/><Relationship Id="rId38" Type="http://schemas.openxmlformats.org/officeDocument/2006/relationships/tags" Target="../tags/tag71.xml"/><Relationship Id="rId37" Type="http://schemas.openxmlformats.org/officeDocument/2006/relationships/image" Target="../media/image12.png"/><Relationship Id="rId36" Type="http://schemas.openxmlformats.org/officeDocument/2006/relationships/tags" Target="../tags/tag70.xml"/><Relationship Id="rId35" Type="http://schemas.openxmlformats.org/officeDocument/2006/relationships/tags" Target="../tags/tag69.xml"/><Relationship Id="rId34" Type="http://schemas.openxmlformats.org/officeDocument/2006/relationships/tags" Target="../tags/tag68.xml"/><Relationship Id="rId33" Type="http://schemas.openxmlformats.org/officeDocument/2006/relationships/tags" Target="../tags/tag67.xml"/><Relationship Id="rId32" Type="http://schemas.openxmlformats.org/officeDocument/2006/relationships/tags" Target="../tags/tag66.xml"/><Relationship Id="rId31" Type="http://schemas.openxmlformats.org/officeDocument/2006/relationships/tags" Target="../tags/tag65.xml"/><Relationship Id="rId30" Type="http://schemas.openxmlformats.org/officeDocument/2006/relationships/tags" Target="../tags/tag64.xml"/><Relationship Id="rId3" Type="http://schemas.openxmlformats.org/officeDocument/2006/relationships/tags" Target="../tags/tag40.xml"/><Relationship Id="rId29" Type="http://schemas.openxmlformats.org/officeDocument/2006/relationships/tags" Target="../tags/tag63.xml"/><Relationship Id="rId28" Type="http://schemas.openxmlformats.org/officeDocument/2006/relationships/tags" Target="../tags/tag62.xml"/><Relationship Id="rId27" Type="http://schemas.openxmlformats.org/officeDocument/2006/relationships/tags" Target="../tags/tag61.xml"/><Relationship Id="rId26" Type="http://schemas.openxmlformats.org/officeDocument/2006/relationships/tags" Target="../tags/tag60.xml"/><Relationship Id="rId25" Type="http://schemas.openxmlformats.org/officeDocument/2006/relationships/tags" Target="../tags/tag59.xml"/><Relationship Id="rId24" Type="http://schemas.openxmlformats.org/officeDocument/2006/relationships/tags" Target="../tags/tag58.xml"/><Relationship Id="rId23" Type="http://schemas.openxmlformats.org/officeDocument/2006/relationships/tags" Target="../tags/tag57.xml"/><Relationship Id="rId22" Type="http://schemas.openxmlformats.org/officeDocument/2006/relationships/tags" Target="../tags/tag56.xml"/><Relationship Id="rId21" Type="http://schemas.openxmlformats.org/officeDocument/2006/relationships/tags" Target="../tags/tag55.xml"/><Relationship Id="rId20" Type="http://schemas.openxmlformats.org/officeDocument/2006/relationships/tags" Target="../tags/tag54.xml"/><Relationship Id="rId2" Type="http://schemas.openxmlformats.org/officeDocument/2006/relationships/image" Target="../media/image1.png"/><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9.xml"/></Relationships>
</file>

<file path=ppt/slides/_rels/slide3.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image" Target="../media/image3.png"/><Relationship Id="rId7" Type="http://schemas.openxmlformats.org/officeDocument/2006/relationships/tags" Target="../tags/tag88.xml"/><Relationship Id="rId6" Type="http://schemas.openxmlformats.org/officeDocument/2006/relationships/image" Target="../media/image7.png"/><Relationship Id="rId5" Type="http://schemas.openxmlformats.org/officeDocument/2006/relationships/tags" Target="../tags/tag87.xml"/><Relationship Id="rId4" Type="http://schemas.openxmlformats.org/officeDocument/2006/relationships/image" Target="../media/image2.png"/><Relationship Id="rId3" Type="http://schemas.openxmlformats.org/officeDocument/2006/relationships/tags" Target="../tags/tag86.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93.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image" Target="../media/image13.png"/><Relationship Id="rId10" Type="http://schemas.openxmlformats.org/officeDocument/2006/relationships/tags" Target="../tags/tag90.xml"/><Relationship Id="rId1" Type="http://schemas.openxmlformats.org/officeDocument/2006/relationships/tags" Target="../tags/tag85.xml"/></Relationships>
</file>

<file path=ppt/slides/_rels/slide4.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image" Target="../media/image3.png"/><Relationship Id="rId7" Type="http://schemas.openxmlformats.org/officeDocument/2006/relationships/tags" Target="../tags/tag97.xml"/><Relationship Id="rId6" Type="http://schemas.openxmlformats.org/officeDocument/2006/relationships/image" Target="../media/image7.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02.xml"/><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image" Target="../media/image13.png"/><Relationship Id="rId10" Type="http://schemas.openxmlformats.org/officeDocument/2006/relationships/tags" Target="../tags/tag99.xml"/><Relationship Id="rId1" Type="http://schemas.openxmlformats.org/officeDocument/2006/relationships/tags" Target="../tags/tag94.xml"/></Relationships>
</file>

<file path=ppt/slides/_rels/slide5.xml.rels><?xml version="1.0" encoding="UTF-8" standalone="yes"?>
<Relationships xmlns="http://schemas.openxmlformats.org/package/2006/relationships"><Relationship Id="rId9" Type="http://schemas.microsoft.com/office/2007/relationships/hdphoto" Target="../media/image19.wdp"/><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14.png"/><Relationship Id="rId11" Type="http://schemas.openxmlformats.org/officeDocument/2006/relationships/slideLayout" Target="../slideLayouts/slideLayout1.xml"/><Relationship Id="rId10" Type="http://schemas.openxmlformats.org/officeDocument/2006/relationships/tags" Target="../tags/tag106.xml"/><Relationship Id="rId1" Type="http://schemas.openxmlformats.org/officeDocument/2006/relationships/tags" Target="../tags/tag103.xml"/></Relationships>
</file>

<file path=ppt/slides/_rels/slide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image" Target="../media/image3.png"/><Relationship Id="rId5" Type="http://schemas.openxmlformats.org/officeDocument/2006/relationships/tags" Target="../tags/tag109.xml"/><Relationship Id="rId4" Type="http://schemas.openxmlformats.org/officeDocument/2006/relationships/image" Target="../media/image7.png"/><Relationship Id="rId3" Type="http://schemas.openxmlformats.org/officeDocument/2006/relationships/tags" Target="../tags/tag108.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15.xml"/><Relationship Id="rId14" Type="http://schemas.openxmlformats.org/officeDocument/2006/relationships/image" Target="../media/image21.svg"/><Relationship Id="rId13" Type="http://schemas.openxmlformats.org/officeDocument/2006/relationships/image" Target="../media/image20.png"/><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7.xml"/></Relationships>
</file>

<file path=ppt/slides/_rels/slide7.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image" Target="../media/image3.png"/><Relationship Id="rId5" Type="http://schemas.openxmlformats.org/officeDocument/2006/relationships/tags" Target="../tags/tag118.xml"/><Relationship Id="rId4" Type="http://schemas.openxmlformats.org/officeDocument/2006/relationships/image" Target="../media/image7.png"/><Relationship Id="rId3" Type="http://schemas.openxmlformats.org/officeDocument/2006/relationships/tags" Target="../tags/tag117.xml"/><Relationship Id="rId2" Type="http://schemas.openxmlformats.org/officeDocument/2006/relationships/image" Target="../media/image1.png"/><Relationship Id="rId15" Type="http://schemas.openxmlformats.org/officeDocument/2006/relationships/slideLayout" Target="../slideLayouts/slideLayout1.xml"/><Relationship Id="rId14" Type="http://schemas.openxmlformats.org/officeDocument/2006/relationships/tags" Target="../tags/tag123.xml"/><Relationship Id="rId13" Type="http://schemas.openxmlformats.org/officeDocument/2006/relationships/image" Target="../media/image21.svg"/><Relationship Id="rId12" Type="http://schemas.openxmlformats.org/officeDocument/2006/relationships/image" Target="../media/image20.png"/><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tags" Target="../tags/tag116.xml"/></Relationships>
</file>

<file path=ppt/slides/_rels/slide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image" Target="../media/image3.png"/><Relationship Id="rId5" Type="http://schemas.openxmlformats.org/officeDocument/2006/relationships/tags" Target="../tags/tag126.xml"/><Relationship Id="rId4" Type="http://schemas.openxmlformats.org/officeDocument/2006/relationships/image" Target="../media/image7.png"/><Relationship Id="rId3" Type="http://schemas.openxmlformats.org/officeDocument/2006/relationships/tags" Target="../tags/tag125.xml"/><Relationship Id="rId2" Type="http://schemas.openxmlformats.org/officeDocument/2006/relationships/image" Target="../media/image1.png"/><Relationship Id="rId15" Type="http://schemas.openxmlformats.org/officeDocument/2006/relationships/slideLayout" Target="../slideLayouts/slideLayout1.xml"/><Relationship Id="rId14" Type="http://schemas.openxmlformats.org/officeDocument/2006/relationships/tags" Target="../tags/tag131.xml"/><Relationship Id="rId13" Type="http://schemas.openxmlformats.org/officeDocument/2006/relationships/image" Target="../media/image21.svg"/><Relationship Id="rId12" Type="http://schemas.openxmlformats.org/officeDocument/2006/relationships/image" Target="../media/image20.png"/><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tags" Target="../tags/tag124.xml"/></Relationships>
</file>

<file path=ppt/slides/_rels/slide9.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image" Target="../media/image3.png"/><Relationship Id="rId5" Type="http://schemas.openxmlformats.org/officeDocument/2006/relationships/tags" Target="../tags/tag134.xml"/><Relationship Id="rId4" Type="http://schemas.openxmlformats.org/officeDocument/2006/relationships/image" Target="../media/image7.png"/><Relationship Id="rId3" Type="http://schemas.openxmlformats.org/officeDocument/2006/relationships/tags" Target="../tags/tag133.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39.xml"/><Relationship Id="rId14" Type="http://schemas.openxmlformats.org/officeDocument/2006/relationships/image" Target="../media/image22.png"/><Relationship Id="rId13" Type="http://schemas.openxmlformats.org/officeDocument/2006/relationships/image" Target="../media/image21.svg"/><Relationship Id="rId12" Type="http://schemas.openxmlformats.org/officeDocument/2006/relationships/image" Target="../media/image20.png"/><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tags" Target="../tags/tag1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custDataLst>
              <p:tags r:id="rId5"/>
            </p:custDataLst>
          </p:nvPr>
        </p:nvPicPr>
        <p:blipFill>
          <a:blip r:embed="rId6"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7"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10"/>
            </p:custDataLst>
          </p:nvPr>
        </p:nvPicPr>
        <p:blipFill>
          <a:blip r:embed="rId11"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p>
            <a:pPr indent="0" algn="ctr"/>
            <a:endParaRPr lang="zh-CN" sz="20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任务二</a:t>
            </a:r>
            <a:r>
              <a:rPr 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大数据助力智能</a:t>
            </a:r>
            <a:endPar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2"/>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p>
            <a:pPr algn="just"/>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年级</a:t>
            </a:r>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下</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册</a:t>
            </a:r>
            <a:r>
              <a:rPr 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主题三</a:t>
            </a:r>
            <a:r>
              <a:rPr lang="en-US" alt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人工智能耀未来</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endPar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custDataLst>
              <p:tags r:id="rId13"/>
            </p:custDataLst>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6"/>
          <a:stretch>
            <a:fillRect/>
          </a:stretch>
        </p:blipFill>
        <p:spPr>
          <a:xfrm>
            <a:off x="3229610" y="4467225"/>
            <a:ext cx="3963670" cy="537845"/>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52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四：写一写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6" name="文本框 5"/>
          <p:cNvSpPr txBox="1"/>
          <p:nvPr/>
        </p:nvSpPr>
        <p:spPr>
          <a:xfrm>
            <a:off x="1410335" y="1200785"/>
            <a:ext cx="9894570" cy="2359025"/>
          </a:xfrm>
          <a:prstGeom prst="rect">
            <a:avLst/>
          </a:prstGeom>
          <a:noFill/>
        </p:spPr>
        <p:txBody>
          <a:bodyPr wrap="square" rtlCol="0">
            <a:noAutofit/>
          </a:bodyPr>
          <a:p>
            <a:pPr indent="457200" algn="just" fontAlgn="auto">
              <a:lnSpc>
                <a:spcPct val="150000"/>
              </a:lnSpc>
              <a:buClrTx/>
              <a:buSzTx/>
              <a:buFontTx/>
            </a:pPr>
            <a:r>
              <a:rPr lang="zh-CN" altLang="en-US" sz="2400" b="1">
                <a:latin typeface="楷体" panose="02010609060101010101" charset="-122"/>
                <a:ea typeface="楷体" panose="02010609060101010101" charset="-122"/>
                <a:sym typeface="+mn-ea"/>
              </a:rPr>
              <a:t>机器学习和人工学习有什么区别？参照阿尔法围棋智能对弈产品的学习步骤，完成下列填空。</a:t>
            </a:r>
            <a:endParaRPr lang="zh-CN" altLang="en-US" sz="2400" b="1">
              <a:latin typeface="楷体" panose="02010609060101010101" charset="-122"/>
              <a:ea typeface="楷体" panose="02010609060101010101" charset="-122"/>
              <a:sym typeface="+mn-ea"/>
            </a:endParaRPr>
          </a:p>
          <a:p>
            <a:pPr indent="457200" algn="just" fontAlgn="auto">
              <a:lnSpc>
                <a:spcPct val="150000"/>
              </a:lnSpc>
              <a:buClrTx/>
              <a:buSzTx/>
              <a:buFontTx/>
            </a:pPr>
            <a:r>
              <a:rPr lang="en-US" altLang="zh-CN" sz="2400" b="1">
                <a:latin typeface="楷体" panose="02010609060101010101" charset="-122"/>
                <a:ea typeface="楷体" panose="02010609060101010101" charset="-122"/>
                <a:sym typeface="+mn-ea"/>
              </a:rPr>
              <a:t>1. </a:t>
            </a:r>
            <a:r>
              <a:rPr lang="zh-CN" altLang="en-US" sz="2400" b="1">
                <a:latin typeface="楷体" panose="02010609060101010101" charset="-122"/>
                <a:ea typeface="楷体" panose="02010609060101010101" charset="-122"/>
                <a:sym typeface="+mn-ea"/>
              </a:rPr>
              <a:t>机器学习和人工学习都需要</a:t>
            </a:r>
            <a:r>
              <a:rPr lang="zh-CN" altLang="en-US" sz="2400" b="1" u="sng">
                <a:latin typeface="楷体" panose="02010609060101010101" charset="-122"/>
                <a:ea typeface="楷体" panose="02010609060101010101" charset="-122"/>
                <a:sym typeface="+mn-ea"/>
              </a:rPr>
              <a:t>　　　　</a:t>
            </a:r>
            <a:r>
              <a:rPr lang="zh-CN" altLang="en-US" sz="2400" b="1">
                <a:latin typeface="楷体" panose="02010609060101010101" charset="-122"/>
                <a:ea typeface="楷体" panose="02010609060101010101" charset="-122"/>
                <a:sym typeface="+mn-ea"/>
              </a:rPr>
              <a:t>。</a:t>
            </a:r>
            <a:endParaRPr lang="zh-CN" altLang="en-US" sz="2400" b="1">
              <a:latin typeface="楷体" panose="02010609060101010101" charset="-122"/>
              <a:ea typeface="楷体" panose="02010609060101010101" charset="-122"/>
              <a:sym typeface="+mn-ea"/>
            </a:endParaRPr>
          </a:p>
          <a:p>
            <a:pPr indent="457200" algn="just" fontAlgn="auto">
              <a:lnSpc>
                <a:spcPct val="150000"/>
              </a:lnSpc>
              <a:buClrTx/>
              <a:buSzTx/>
              <a:buFontTx/>
            </a:pPr>
            <a:r>
              <a:rPr lang="en-US" altLang="zh-CN" sz="2400" b="1">
                <a:latin typeface="楷体" panose="02010609060101010101" charset="-122"/>
                <a:ea typeface="楷体" panose="02010609060101010101" charset="-122"/>
                <a:sym typeface="+mn-ea"/>
              </a:rPr>
              <a:t>2. </a:t>
            </a:r>
            <a:r>
              <a:rPr lang="zh-CN" altLang="en-US" sz="2400" b="1">
                <a:latin typeface="楷体" panose="02010609060101010101" charset="-122"/>
                <a:ea typeface="楷体" panose="02010609060101010101" charset="-122"/>
                <a:sym typeface="+mn-ea"/>
              </a:rPr>
              <a:t>在知识积累方面，人依据</a:t>
            </a:r>
            <a:r>
              <a:rPr lang="zh-CN" altLang="en-US" sz="2400" b="1" u="sng">
                <a:latin typeface="楷体" panose="02010609060101010101" charset="-122"/>
                <a:ea typeface="楷体" panose="02010609060101010101" charset="-122"/>
                <a:sym typeface="+mn-ea"/>
              </a:rPr>
              <a:t>　</a:t>
            </a:r>
            <a:r>
              <a:rPr lang="en-US" altLang="zh-CN" sz="2400" b="1" u="sng">
                <a:latin typeface="楷体" panose="02010609060101010101" charset="-122"/>
                <a:ea typeface="楷体" panose="02010609060101010101" charset="-122"/>
                <a:sym typeface="+mn-ea"/>
              </a:rPr>
              <a:t>       </a:t>
            </a:r>
            <a:r>
              <a:rPr lang="zh-CN" altLang="en-US" sz="2400" b="1" u="sng">
                <a:latin typeface="楷体" panose="02010609060101010101" charset="-122"/>
                <a:ea typeface="楷体" panose="02010609060101010101" charset="-122"/>
                <a:sym typeface="+mn-ea"/>
              </a:rPr>
              <a:t>　</a:t>
            </a:r>
            <a:r>
              <a:rPr lang="en-US" altLang="zh-CN" sz="2400" b="1" u="sng">
                <a:latin typeface="楷体" panose="02010609060101010101" charset="-122"/>
                <a:ea typeface="楷体" panose="02010609060101010101" charset="-122"/>
                <a:sym typeface="+mn-ea"/>
              </a:rPr>
              <a:t> </a:t>
            </a:r>
            <a:r>
              <a:rPr lang="zh-CN" altLang="en-US" sz="2400" b="1">
                <a:latin typeface="楷体" panose="02010609060101010101" charset="-122"/>
                <a:ea typeface="楷体" panose="02010609060101010101" charset="-122"/>
                <a:sym typeface="+mn-ea"/>
              </a:rPr>
              <a:t>，机器依据</a:t>
            </a:r>
            <a:r>
              <a:rPr lang="en-US" altLang="zh-CN" sz="2400" b="1" u="sng">
                <a:latin typeface="楷体" panose="02010609060101010101" charset="-122"/>
                <a:ea typeface="楷体" panose="02010609060101010101" charset="-122"/>
                <a:sym typeface="+mn-ea"/>
              </a:rPr>
              <a:t> </a:t>
            </a:r>
            <a:r>
              <a:rPr lang="zh-CN" altLang="en-US" sz="2400" b="1" u="sng">
                <a:latin typeface="楷体" panose="02010609060101010101" charset="-122"/>
                <a:ea typeface="楷体" panose="02010609060101010101" charset="-122"/>
                <a:sym typeface="+mn-ea"/>
              </a:rPr>
              <a:t>　</a:t>
            </a:r>
            <a:r>
              <a:rPr lang="en-US" altLang="zh-CN" sz="2400" b="1" u="sng">
                <a:latin typeface="楷体" panose="02010609060101010101" charset="-122"/>
                <a:ea typeface="楷体" panose="02010609060101010101" charset="-122"/>
                <a:sym typeface="+mn-ea"/>
              </a:rPr>
              <a:t>      </a:t>
            </a:r>
            <a:r>
              <a:rPr lang="zh-CN" altLang="en-US" sz="2400" b="1" u="sng">
                <a:latin typeface="楷体" panose="02010609060101010101" charset="-122"/>
                <a:ea typeface="楷体" panose="02010609060101010101" charset="-122"/>
                <a:sym typeface="+mn-ea"/>
              </a:rPr>
              <a:t>　</a:t>
            </a:r>
            <a:r>
              <a:rPr lang="zh-CN" altLang="en-US" sz="2400" b="1">
                <a:latin typeface="楷体" panose="02010609060101010101" charset="-122"/>
                <a:ea typeface="楷体" panose="02010609060101010101" charset="-122"/>
                <a:sym typeface="+mn-ea"/>
              </a:rPr>
              <a:t>。</a:t>
            </a:r>
            <a:endParaRPr lang="zh-CN" altLang="en-US" sz="2800" b="1">
              <a:latin typeface="楷体" panose="02010609060101010101" charset="-122"/>
              <a:ea typeface="楷体" panose="02010609060101010101" charset="-122"/>
              <a:sym typeface="+mn-ea"/>
            </a:endParaRPr>
          </a:p>
          <a:p>
            <a:pPr indent="457200" algn="just" fontAlgn="auto">
              <a:lnSpc>
                <a:spcPct val="150000"/>
              </a:lnSpc>
              <a:buClrTx/>
              <a:buSzTx/>
              <a:buFontTx/>
            </a:pPr>
            <a:endParaRPr lang="zh-CN" altLang="en-US" sz="2800" b="1">
              <a:solidFill>
                <a:srgbClr val="FF0000"/>
              </a:solidFill>
              <a:latin typeface="楷体" panose="02010609060101010101" charset="-122"/>
              <a:ea typeface="楷体" panose="02010609060101010101" charset="-122"/>
              <a:sym typeface="+mn-ea"/>
            </a:endParaRPr>
          </a:p>
        </p:txBody>
      </p:sp>
      <p:pic>
        <p:nvPicPr>
          <p:cNvPr id="2" name="图片 1" descr="小组讨论"/>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57250" y="1394460"/>
            <a:ext cx="673100" cy="673100"/>
          </a:xfrm>
          <a:prstGeom prst="rect">
            <a:avLst/>
          </a:prstGeom>
        </p:spPr>
      </p:pic>
      <p:sp>
        <p:nvSpPr>
          <p:cNvPr id="8" name="文本框 7"/>
          <p:cNvSpPr txBox="1"/>
          <p:nvPr/>
        </p:nvSpPr>
        <p:spPr>
          <a:xfrm>
            <a:off x="6142355" y="2349500"/>
            <a:ext cx="1165225" cy="460375"/>
          </a:xfrm>
          <a:prstGeom prst="rect">
            <a:avLst/>
          </a:prstGeom>
        </p:spPr>
        <p:txBody>
          <a:bodyPr wrap="square">
            <a:spAutoFit/>
          </a:bodyPr>
          <a:p>
            <a:pPr marL="0" indent="0" algn="ctr"/>
            <a:r>
              <a:rPr 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数据</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807075" y="2902585"/>
            <a:ext cx="1835150" cy="460375"/>
          </a:xfrm>
          <a:prstGeom prst="rect">
            <a:avLst/>
          </a:prstGeom>
        </p:spPr>
        <p:txBody>
          <a:bodyPr wrap="square">
            <a:spAutoFit/>
          </a:bodyPr>
          <a:p>
            <a:pPr marL="0" indent="0" algn="ctr"/>
            <a:r>
              <a:rPr 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知识和经验</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135110" y="2902585"/>
            <a:ext cx="1835150" cy="460375"/>
          </a:xfrm>
          <a:prstGeom prst="rect">
            <a:avLst/>
          </a:prstGeom>
        </p:spPr>
        <p:txBody>
          <a:bodyPr wrap="square">
            <a:spAutoFit/>
          </a:bodyPr>
          <a:p>
            <a:pPr marL="0" indent="0" algn="ctr"/>
            <a:r>
              <a:rPr 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数据和算法</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622300" y="3559810"/>
            <a:ext cx="10947400" cy="2814955"/>
          </a:xfrm>
          <a:prstGeom prst="rect">
            <a:avLst/>
          </a:prstGeom>
        </p:spPr>
        <p:txBody>
          <a:bodyPr wrap="square">
            <a:spAutoFit/>
          </a:bodyPr>
          <a:p>
            <a:pPr marL="0" indent="0" algn="l">
              <a:spcBef>
                <a:spcPts val="600"/>
              </a:spcBef>
              <a:spcAft>
                <a:spcPct val="0"/>
              </a:spcAft>
              <a:buFont typeface="Arial" panose="020B0604020202020204"/>
              <a:buChar char="•"/>
            </a:pPr>
            <a:r>
              <a:rPr lang="zh-CN" altLang="en-US" b="1" i="0">
                <a:latin typeface="Inter"/>
                <a:ea typeface="Inter"/>
              </a:rPr>
              <a:t>对于人工学习来说，数据可以是各种书籍、资料、案例等，人们通过对这些数据中的知识进行学习、理解和吸收来提升自己的认知和技能。</a:t>
            </a:r>
            <a:endParaRPr lang="zh-CN" altLang="en-US" b="1" i="0">
              <a:latin typeface="Inter"/>
              <a:ea typeface="Inter"/>
            </a:endParaRPr>
          </a:p>
          <a:p>
            <a:pPr marL="0" indent="0" algn="l">
              <a:spcBef>
                <a:spcPts val="600"/>
              </a:spcBef>
              <a:spcAft>
                <a:spcPct val="0"/>
              </a:spcAft>
              <a:buFont typeface="Arial" panose="020B0604020202020204"/>
              <a:buChar char="•"/>
            </a:pPr>
            <a:r>
              <a:rPr lang="zh-CN" altLang="en-US" b="1" i="0">
                <a:latin typeface="Inter"/>
                <a:ea typeface="Inter"/>
              </a:rPr>
              <a:t>对于机器学习而言，数据是其学习的基础，模型通过对大量数据的分析、挖掘，来发现数据中的模式、规律等，从而实现学习和预测等功能。</a:t>
            </a:r>
            <a:endParaRPr lang="zh-CN" altLang="en-US" b="1" i="0">
              <a:latin typeface="Inter"/>
              <a:ea typeface="Inter"/>
            </a:endParaRPr>
          </a:p>
          <a:p>
            <a:pPr marL="0" indent="0" algn="l">
              <a:spcBef>
                <a:spcPts val="600"/>
              </a:spcBef>
              <a:spcAft>
                <a:spcPct val="0"/>
              </a:spcAft>
              <a:buFont typeface="Arial" panose="020B0604020202020204"/>
              <a:buChar char="•"/>
            </a:pPr>
            <a:r>
              <a:rPr lang="zh-CN" altLang="en-US" b="1" i="0">
                <a:latin typeface="Inter"/>
                <a:ea typeface="Inter"/>
              </a:rPr>
              <a:t>人类在生活和实践过程中，会不断地将经历过的事情、学习到的知识等转化为经验，并存储在记忆中，随着时间的推移，这些经验和记忆不断积累，形成了人类的知识体系。而且人类还能通过对经验的反思、总结等进一步深化知识。</a:t>
            </a:r>
            <a:endParaRPr lang="zh-CN" altLang="en-US" b="1" i="0">
              <a:latin typeface="Inter"/>
              <a:ea typeface="Inter"/>
            </a:endParaRPr>
          </a:p>
          <a:p>
            <a:pPr marL="0" indent="0" algn="l">
              <a:spcBef>
                <a:spcPts val="600"/>
              </a:spcBef>
              <a:spcAft>
                <a:spcPct val="0"/>
              </a:spcAft>
              <a:buFont typeface="Arial" panose="020B0604020202020204"/>
              <a:buChar char="•"/>
            </a:pPr>
            <a:r>
              <a:rPr lang="zh-CN" altLang="en-US" b="1" i="0">
                <a:latin typeface="Inter"/>
                <a:ea typeface="Inter"/>
              </a:rPr>
              <a:t>机器本身没有自主意识和真正意义上的经验，它是依靠大量的数据，在算法的驱动下，对数据进行处理、分析和归纳，从而</a:t>
            </a:r>
            <a:r>
              <a:rPr lang="en-US" altLang="zh-CN" b="1" i="0">
                <a:latin typeface="Inter"/>
                <a:ea typeface="Inter"/>
              </a:rPr>
              <a:t> “</a:t>
            </a:r>
            <a:r>
              <a:rPr lang="zh-CN" altLang="en-US" b="1" i="0">
                <a:latin typeface="Inter"/>
                <a:ea typeface="Inter"/>
              </a:rPr>
              <a:t>积累</a:t>
            </a:r>
            <a:r>
              <a:rPr lang="en-US" altLang="zh-CN" b="1" i="0">
                <a:latin typeface="Inter"/>
                <a:ea typeface="Inter"/>
              </a:rPr>
              <a:t>” </a:t>
            </a:r>
            <a:r>
              <a:rPr lang="zh-CN" altLang="en-US" b="1" i="0">
                <a:latin typeface="Inter"/>
                <a:ea typeface="Inter"/>
              </a:rPr>
              <a:t>知识，表现为模型参数的调整和优化等，以实现对未知数据的预测和判断等功能。</a:t>
            </a:r>
            <a:endParaRPr lang="zh-CN" altLang="en-US" b="1" i="0">
              <a:latin typeface="Inter"/>
              <a:ea typeface="Inter"/>
            </a:endParaRPr>
          </a:p>
        </p:txBody>
      </p:sp>
    </p:spTree>
    <p:custDataLst>
      <p:tags r:id="rId8"/>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3" grpId="0"/>
      <p:bldP spid="3" grpId="1"/>
      <p:bldP spid="4" grpId="0"/>
      <p:bldP spid="4" grpId="1"/>
      <p:bldP spid="5" grpId="0"/>
      <p:bldP spid="5"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2524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四：写一写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6" name="文本框 5"/>
          <p:cNvSpPr txBox="1"/>
          <p:nvPr/>
        </p:nvSpPr>
        <p:spPr>
          <a:xfrm>
            <a:off x="1410335" y="1563370"/>
            <a:ext cx="9894570" cy="4839970"/>
          </a:xfrm>
          <a:prstGeom prst="rect">
            <a:avLst/>
          </a:prstGeom>
          <a:noFill/>
        </p:spPr>
        <p:txBody>
          <a:bodyPr wrap="square" rtlCol="0">
            <a:noAutofit/>
          </a:bodyPr>
          <a:p>
            <a:pPr indent="457200" algn="just" fontAlgn="auto">
              <a:lnSpc>
                <a:spcPct val="150000"/>
              </a:lnSpc>
              <a:buClrTx/>
              <a:buSzTx/>
              <a:buFontTx/>
            </a:pPr>
            <a:r>
              <a:rPr lang="zh-CN" altLang="en-US" sz="2800" b="1">
                <a:latin typeface="楷体" panose="02010609060101010101" charset="-122"/>
                <a:ea typeface="楷体" panose="02010609060101010101" charset="-122"/>
                <a:sym typeface="+mn-ea"/>
              </a:rPr>
              <a:t>阿尔法围棋智能对弈产品学习步骤：学习规则</a:t>
            </a:r>
            <a:r>
              <a:rPr lang="en-US" altLang="en-US"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观察学习</a:t>
            </a:r>
            <a:r>
              <a:rPr lang="en-US" altLang="en-US"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自己练习</a:t>
            </a:r>
            <a:r>
              <a:rPr lang="en-US" altLang="en-US"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积累经验</a:t>
            </a:r>
            <a:r>
              <a:rPr lang="en-US" altLang="en-US"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预测未来</a:t>
            </a:r>
            <a:r>
              <a:rPr lang="en-US" altLang="en-US" sz="2800" b="1">
                <a:latin typeface="楷体" panose="02010609060101010101" charset="-122"/>
                <a:ea typeface="楷体" panose="02010609060101010101" charset="-122"/>
                <a:sym typeface="+mn-ea"/>
              </a:rPr>
              <a:t>→</a:t>
            </a:r>
            <a:r>
              <a:rPr lang="zh-CN" altLang="en-US" sz="2800" b="1">
                <a:latin typeface="楷体" panose="02010609060101010101" charset="-122"/>
                <a:ea typeface="楷体" panose="02010609060101010101" charset="-122"/>
                <a:sym typeface="+mn-ea"/>
              </a:rPr>
              <a:t>不断进步。</a:t>
            </a:r>
            <a:endParaRPr lang="zh-CN" altLang="en-US" sz="2800" b="1">
              <a:latin typeface="楷体" panose="02010609060101010101" charset="-122"/>
              <a:ea typeface="楷体" panose="02010609060101010101" charset="-122"/>
              <a:sym typeface="+mn-ea"/>
            </a:endParaRPr>
          </a:p>
          <a:p>
            <a:pPr indent="457200" algn="just" fontAlgn="auto">
              <a:lnSpc>
                <a:spcPct val="150000"/>
              </a:lnSpc>
              <a:buClrTx/>
              <a:buSzTx/>
              <a:buFontTx/>
            </a:pPr>
            <a:r>
              <a:rPr lang="zh-CN" altLang="en-US" sz="2800" b="1">
                <a:solidFill>
                  <a:srgbClr val="FF0000"/>
                </a:solidFill>
                <a:latin typeface="楷体" panose="02010609060101010101" charset="-122"/>
                <a:ea typeface="楷体" panose="02010609060101010101" charset="-122"/>
                <a:sym typeface="+mn-ea"/>
              </a:rPr>
              <a:t>讨论：在人工智能应用中，对大数据的使用是越多越好吗？</a:t>
            </a:r>
            <a:endParaRPr lang="zh-CN" altLang="en-US" sz="2800" b="1">
              <a:solidFill>
                <a:srgbClr val="FF0000"/>
              </a:solidFill>
              <a:latin typeface="楷体" panose="02010609060101010101" charset="-122"/>
              <a:ea typeface="楷体" panose="02010609060101010101" charset="-122"/>
              <a:sym typeface="+mn-ea"/>
            </a:endParaRPr>
          </a:p>
        </p:txBody>
      </p:sp>
      <p:pic>
        <p:nvPicPr>
          <p:cNvPr id="2" name="图片 1" descr="小组讨论"/>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02055" y="1671320"/>
            <a:ext cx="673100" cy="673100"/>
          </a:xfrm>
          <a:prstGeom prst="rect">
            <a:avLst/>
          </a:prstGeom>
        </p:spPr>
      </p:pic>
    </p:spTree>
    <p:custDataLst>
      <p:tags r:id="rId7"/>
    </p:custData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
        <p:nvSpPr>
          <p:cNvPr id="4" name="文本框 3"/>
          <p:cNvSpPr txBox="1"/>
          <p:nvPr/>
        </p:nvSpPr>
        <p:spPr>
          <a:xfrm>
            <a:off x="1888490" y="1859280"/>
            <a:ext cx="8682355" cy="1568450"/>
          </a:xfrm>
          <a:prstGeom prst="rect">
            <a:avLst/>
          </a:prstGeom>
        </p:spPr>
        <p:txBody>
          <a:bodyPr wrap="square">
            <a:spAutoFit/>
          </a:bodyPr>
          <a:p>
            <a:r>
              <a:rPr lang="zh-CN" altLang="en-US" sz="3200">
                <a:solidFill>
                  <a:srgbClr val="231F20"/>
                </a:solidFill>
                <a:latin typeface="楷体" panose="02010609060101010101" charset="-122"/>
                <a:ea typeface="楷体" panose="02010609060101010101" charset="-122"/>
                <a:cs typeface="楷体" panose="02010609060101010101" charset="-122"/>
              </a:rPr>
              <a:t>通过本节课的学习，我们了解了大数据在智能应用场景中的作用，以及常见的大数据应用及相关功能，发现人工智能应用所使用的大数据。</a:t>
            </a:r>
            <a:endParaRPr lang="zh-CN" altLang="en-US" sz="3200">
              <a:solidFill>
                <a:srgbClr val="231F20"/>
              </a:solidFill>
              <a:latin typeface="楷体" panose="02010609060101010101" charset="-122"/>
              <a:ea typeface="楷体" panose="02010609060101010101" charset="-122"/>
              <a:cs typeface="楷体" panose="02010609060101010101"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pic>
        <p:nvPicPr>
          <p:cNvPr id="3" name="图形" descr="643bea698bdff679"/>
          <p:cNvPicPr>
            <a:picLocks noChangeAspect="1"/>
          </p:cNvPicPr>
          <p:nvPr>
            <p:custDataLst>
              <p:tags r:id="rId3"/>
            </p:custDataLst>
          </p:nvPr>
        </p:nvPicPr>
        <p:blipFill>
          <a:blip r:embed="rId4" cstate="email"/>
          <a:stretch>
            <a:fillRect/>
          </a:stretch>
        </p:blipFill>
        <p:spPr>
          <a:xfrm>
            <a:off x="0" y="762000"/>
            <a:ext cx="12192000" cy="6096000"/>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grpSp>
        <p:nvGrpSpPr>
          <p:cNvPr id="34" name="图形"/>
          <p:cNvGrpSpPr/>
          <p:nvPr/>
        </p:nvGrpSpPr>
        <p:grpSpPr>
          <a:xfrm>
            <a:off x="2158016" y="1447800"/>
            <a:ext cx="8038179" cy="2222500"/>
            <a:chOff x="1516" y="3675"/>
            <a:chExt cx="16142" cy="5018"/>
          </a:xfrm>
        </p:grpSpPr>
        <p:sp>
          <p:nvSpPr>
            <p:cNvPr id="33" name="图形"/>
            <p:cNvSpPr/>
            <p:nvPr>
              <p:custDataLst>
                <p:tags r:id="rId9"/>
              </p:custDataLst>
            </p:nvPr>
          </p:nvSpPr>
          <p:spPr>
            <a:xfrm>
              <a:off x="5917"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10"/>
              </p:custDataLst>
            </p:nvPr>
          </p:nvSpPr>
          <p:spPr>
            <a:xfrm>
              <a:off x="14031"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11"/>
              </p:custDataLst>
            </p:nvPr>
          </p:nvSpPr>
          <p:spPr>
            <a:xfrm>
              <a:off x="5969"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12"/>
              </p:custDataLst>
            </p:nvPr>
          </p:nvSpPr>
          <p:spPr>
            <a:xfrm>
              <a:off x="14143"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13"/>
              </p:custDataLst>
            </p:nvPr>
          </p:nvSpPr>
          <p:spPr>
            <a:xfrm>
              <a:off x="6118"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14"/>
              </p:custDataLst>
            </p:nvPr>
          </p:nvSpPr>
          <p:spPr>
            <a:xfrm>
              <a:off x="14170"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15"/>
              </p:custDataLst>
            </p:nvPr>
          </p:nvSpPr>
          <p:spPr>
            <a:xfrm>
              <a:off x="1516" y="3675"/>
              <a:ext cx="3971"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16"/>
              </p:custDataLst>
            </p:nvPr>
          </p:nvSpPr>
          <p:spPr>
            <a:xfrm>
              <a:off x="9974"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17"/>
              </p:custDataLst>
            </p:nvPr>
          </p:nvSpPr>
          <p:spPr>
            <a:xfrm>
              <a:off x="1963"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18"/>
              </p:custDataLst>
            </p:nvPr>
          </p:nvSpPr>
          <p:spPr>
            <a:xfrm>
              <a:off x="10182"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19"/>
              </p:custDataLst>
            </p:nvPr>
          </p:nvSpPr>
          <p:spPr>
            <a:xfrm>
              <a:off x="2091"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0"/>
              </p:custDataLst>
            </p:nvPr>
          </p:nvSpPr>
          <p:spPr>
            <a:xfrm>
              <a:off x="9925" y="4844"/>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21"/>
              </p:custDataLst>
            </p:nvPr>
          </p:nvSpPr>
          <p:spPr>
            <a:xfrm>
              <a:off x="3289"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22"/>
              </p:custDataLst>
            </p:nvPr>
          </p:nvSpPr>
          <p:spPr>
            <a:xfrm>
              <a:off x="1748" y="6324"/>
              <a:ext cx="3655"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23"/>
              </p:custDataLst>
            </p:nvPr>
          </p:nvSpPr>
          <p:spPr>
            <a:xfrm>
              <a:off x="7316"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24"/>
              </p:custDataLst>
            </p:nvPr>
          </p:nvSpPr>
          <p:spPr>
            <a:xfrm>
              <a:off x="6139" y="6272"/>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25"/>
              </p:custDataLst>
            </p:nvPr>
          </p:nvSpPr>
          <p:spPr>
            <a:xfrm>
              <a:off x="11342"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26"/>
              </p:custDataLst>
            </p:nvPr>
          </p:nvSpPr>
          <p:spPr>
            <a:xfrm>
              <a:off x="10122" y="6345"/>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27"/>
              </p:custDataLst>
            </p:nvPr>
          </p:nvSpPr>
          <p:spPr>
            <a:xfrm>
              <a:off x="15368"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28"/>
              </p:custDataLst>
            </p:nvPr>
          </p:nvSpPr>
          <p:spPr>
            <a:xfrm>
              <a:off x="14148" y="6346"/>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29"/>
              </p:custDataLst>
            </p:nvPr>
          </p:nvSpPr>
          <p:spPr>
            <a:xfrm>
              <a:off x="2164"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30"/>
              </p:custDataLst>
            </p:nvPr>
          </p:nvSpPr>
          <p:spPr>
            <a:xfrm>
              <a:off x="6130"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31"/>
              </p:custDataLst>
            </p:nvPr>
          </p:nvSpPr>
          <p:spPr>
            <a:xfrm>
              <a:off x="10241"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32"/>
              </p:custDataLst>
            </p:nvPr>
          </p:nvSpPr>
          <p:spPr>
            <a:xfrm>
              <a:off x="14207"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grpSp>
        <p:nvGrpSpPr>
          <p:cNvPr id="6" name="图形"/>
          <p:cNvGrpSpPr/>
          <p:nvPr/>
        </p:nvGrpSpPr>
        <p:grpSpPr>
          <a:xfrm>
            <a:off x="1037589" y="462915"/>
            <a:ext cx="4128771" cy="1015365"/>
            <a:chOff x="1401" y="1320"/>
            <a:chExt cx="6502" cy="1599"/>
          </a:xfrm>
        </p:grpSpPr>
        <p:sp>
          <p:nvSpPr>
            <p:cNvPr id="98" name="图形"/>
            <p:cNvSpPr/>
            <p:nvPr>
              <p:custDataLst>
                <p:tags r:id="rId33"/>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34"/>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35"/>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36"/>
            </p:custDataLst>
          </p:nvPr>
        </p:nvPicPr>
        <p:blipFill>
          <a:blip r:embed="rId37" cstate="email"/>
          <a:srcRect/>
          <a:stretch>
            <a:fillRect/>
          </a:stretch>
        </p:blipFill>
        <p:spPr>
          <a:xfrm flipH="1">
            <a:off x="205106" y="274955"/>
            <a:ext cx="648335" cy="1202690"/>
          </a:xfrm>
          <a:prstGeom prst="rect">
            <a:avLst/>
          </a:prstGeom>
        </p:spPr>
      </p:pic>
      <p:sp>
        <p:nvSpPr>
          <p:cNvPr id="4" name="图形"/>
          <p:cNvSpPr/>
          <p:nvPr>
            <p:custDataLst>
              <p:tags r:id="rId38"/>
            </p:custDataLst>
          </p:nvPr>
        </p:nvSpPr>
        <p:spPr>
          <a:xfrm>
            <a:off x="6561455" y="398907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 name="图形"/>
          <p:cNvSpPr txBox="1"/>
          <p:nvPr>
            <p:custDataLst>
              <p:tags r:id="rId39"/>
            </p:custDataLst>
          </p:nvPr>
        </p:nvSpPr>
        <p:spPr>
          <a:xfrm>
            <a:off x="7280275" y="422529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06</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7" name="图形"/>
          <p:cNvSpPr/>
          <p:nvPr>
            <p:custDataLst>
              <p:tags r:id="rId40"/>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9" name="图形"/>
          <p:cNvSpPr txBox="1"/>
          <p:nvPr>
            <p:custDataLst>
              <p:tags r:id="rId41"/>
            </p:custDataLst>
          </p:nvPr>
        </p:nvSpPr>
        <p:spPr>
          <a:xfrm>
            <a:off x="6677025" y="536765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3" name="图形"/>
          <p:cNvSpPr/>
          <p:nvPr>
            <p:custDataLst>
              <p:tags r:id="rId42"/>
            </p:custDataLst>
          </p:nvPr>
        </p:nvSpPr>
        <p:spPr>
          <a:xfrm>
            <a:off x="5251450" y="469265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2" name="图形"/>
          <p:cNvSpPr/>
          <p:nvPr>
            <p:custDataLst>
              <p:tags r:id="rId43"/>
            </p:custDataLst>
          </p:nvPr>
        </p:nvSpPr>
        <p:spPr>
          <a:xfrm>
            <a:off x="6523990" y="6250305"/>
            <a:ext cx="1622425" cy="8255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4" name="图形"/>
          <p:cNvSpPr/>
          <p:nvPr>
            <p:custDataLst>
              <p:tags r:id="rId44"/>
            </p:custDataLst>
          </p:nvPr>
        </p:nvSpPr>
        <p:spPr>
          <a:xfrm>
            <a:off x="6456680" y="4683125"/>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6" name="图形"/>
          <p:cNvSpPr txBox="1"/>
          <p:nvPr>
            <p:custDataLst>
              <p:tags r:id="rId45"/>
            </p:custDataLst>
          </p:nvPr>
        </p:nvSpPr>
        <p:spPr>
          <a:xfrm>
            <a:off x="6731697" y="4606162"/>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SIX</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5" name="图形"/>
          <p:cNvSpPr/>
          <p:nvPr>
            <p:custDataLst>
              <p:tags r:id="rId46"/>
            </p:custDataLst>
          </p:nvPr>
        </p:nvSpPr>
        <p:spPr>
          <a:xfrm>
            <a:off x="4197350" y="394462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8" name="图形"/>
          <p:cNvSpPr txBox="1"/>
          <p:nvPr>
            <p:custDataLst>
              <p:tags r:id="rId47"/>
            </p:custDataLst>
          </p:nvPr>
        </p:nvSpPr>
        <p:spPr>
          <a:xfrm>
            <a:off x="4916170" y="418084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txBox="1"/>
          <p:nvPr>
            <p:custDataLst>
              <p:tags r:id="rId48"/>
            </p:custDataLst>
          </p:nvPr>
        </p:nvSpPr>
        <p:spPr>
          <a:xfrm>
            <a:off x="4312920" y="532320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四</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9"/>
            </p:custDataLst>
          </p:nvPr>
        </p:nvSpPr>
        <p:spPr>
          <a:xfrm>
            <a:off x="4133850" y="467868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7" name="图形"/>
          <p:cNvSpPr txBox="1"/>
          <p:nvPr>
            <p:custDataLst>
              <p:tags r:id="rId50"/>
            </p:custDataLst>
          </p:nvPr>
        </p:nvSpPr>
        <p:spPr>
          <a:xfrm>
            <a:off x="4320602" y="4568697"/>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5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5636895" y="2103755"/>
            <a:ext cx="5094605" cy="1927860"/>
          </a:xfrm>
          <a:prstGeom prst="rect">
            <a:avLst/>
          </a:prstGeom>
          <a:noFill/>
        </p:spPr>
        <p:txBody>
          <a:bodyPr wrap="square" rtlCol="0" anchor="t">
            <a:sp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我们班计划在暑假组织一次植物园研学活动，同学们需要自己制定研学路线，</a:t>
            </a:r>
            <a:r>
              <a:rPr lang="zh-CN" altLang="en-US" sz="2800" b="1">
                <a:latin typeface="楷体" panose="02010609060101010101" charset="-122"/>
                <a:ea typeface="楷体" panose="02010609060101010101" charset="-122"/>
                <a:sym typeface="Times New Roman" panose="02020603050405020304"/>
              </a:rPr>
              <a:t>制作</a:t>
            </a:r>
            <a:r>
              <a:rPr lang="zh-CN" altLang="en-US" sz="2800" b="1">
                <a:latin typeface="楷体" panose="02010609060101010101" charset="-122"/>
                <a:ea typeface="楷体" panose="02010609060101010101" charset="-122"/>
                <a:sym typeface="Times New Roman" panose="02020603050405020304"/>
              </a:rPr>
              <a:t>研学手册以及进行研学成果展示。</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grpSp>
        <p:nvGrpSpPr>
          <p:cNvPr id="10" name="组合 9"/>
          <p:cNvGrpSpPr/>
          <p:nvPr/>
        </p:nvGrpSpPr>
        <p:grpSpPr>
          <a:xfrm>
            <a:off x="1553845" y="1584960"/>
            <a:ext cx="3590290" cy="3028950"/>
            <a:chOff x="2421" y="3273"/>
            <a:chExt cx="8647" cy="4299"/>
          </a:xfrm>
        </p:grpSpPr>
        <p:sp>
          <p:nvSpPr>
            <p:cNvPr id="9" name="图形"/>
            <p:cNvSpPr txBox="1"/>
            <p:nvPr/>
          </p:nvSpPr>
          <p:spPr>
            <a:xfrm>
              <a:off x="3649" y="4010"/>
              <a:ext cx="6739" cy="2949"/>
            </a:xfrm>
            <a:prstGeom prst="rect">
              <a:avLst/>
            </a:prstGeom>
            <a:noFill/>
          </p:spPr>
          <p:txBody>
            <a:bodyPr wrap="square" rtlCol="0" anchor="t">
              <a:noAutofit/>
            </a:bodyPr>
            <a:p>
              <a:pPr indent="457200" algn="just" fontAlgn="auto">
                <a:lnSpc>
                  <a:spcPts val="3580"/>
                </a:lnSpc>
              </a:pPr>
              <a:r>
                <a:rPr lang="en-US" altLang="zh-CN" sz="3600">
                  <a:solidFill>
                    <a:srgbClr val="FF0000"/>
                  </a:solidFill>
                  <a:latin typeface="楷体" panose="02010609060101010101" charset="-122"/>
                  <a:ea typeface="楷体" panose="02010609060101010101" charset="-122"/>
                  <a:sym typeface="Times New Roman" panose="02020603050405020304"/>
                </a:rPr>
                <a:t>AI</a:t>
              </a:r>
              <a:r>
                <a:rPr lang="zh-CN" altLang="en-US" sz="3600">
                  <a:solidFill>
                    <a:srgbClr val="FF0000"/>
                  </a:solidFill>
                  <a:latin typeface="楷体" panose="02010609060101010101" charset="-122"/>
                  <a:ea typeface="楷体" panose="02010609060101010101" charset="-122"/>
                  <a:sym typeface="Times New Roman" panose="02020603050405020304"/>
                </a:rPr>
                <a:t>可以帮助我们更好地完成这些事情吗？</a:t>
              </a:r>
              <a:endParaRPr lang="zh-CN" altLang="en-US" sz="3600">
                <a:solidFill>
                  <a:srgbClr val="FF0000"/>
                </a:solidFill>
                <a:latin typeface="楷体" panose="02010609060101010101" charset="-122"/>
                <a:ea typeface="楷体" panose="02010609060101010101" charset="-122"/>
                <a:sym typeface="Times New Roman" panose="02020603050405020304"/>
              </a:endParaRPr>
            </a:p>
          </p:txBody>
        </p:sp>
        <p:sp>
          <p:nvSpPr>
            <p:cNvPr id="8" name="云形标注 7"/>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5721985" y="1765300"/>
            <a:ext cx="5560695" cy="3547110"/>
          </a:xfrm>
          <a:prstGeom prst="rect">
            <a:avLst/>
          </a:prstGeom>
          <a:noFill/>
        </p:spPr>
        <p:txBody>
          <a:bodyPr wrap="square" rtlCol="0" anchor="t">
            <a:no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人工智能是助力学习和辅助科学研究的重要技术手段。</a:t>
            </a:r>
            <a:endParaRPr lang="zh-CN" altLang="en-US" sz="2800" b="1">
              <a:latin typeface="楷体" panose="02010609060101010101" charset="-122"/>
              <a:ea typeface="楷体" panose="02010609060101010101" charset="-122"/>
              <a:sym typeface="Times New Roman" panose="02020603050405020304"/>
            </a:endParaRPr>
          </a:p>
          <a:p>
            <a:pPr indent="457200" algn="just" fontAlgn="auto">
              <a:lnSpc>
                <a:spcPts val="3580"/>
              </a:lnSpc>
            </a:pPr>
            <a:r>
              <a:rPr lang="zh-CN" altLang="en-US" sz="2800" b="1">
                <a:latin typeface="楷体" panose="02010609060101010101" charset="-122"/>
                <a:ea typeface="楷体" panose="02010609060101010101" charset="-122"/>
                <a:sym typeface="Times New Roman" panose="02020603050405020304"/>
              </a:rPr>
              <a:t>大数据的</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大</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不仅指数量的庞大，还指它蕴含的价值巨大，有待人们去挖掘。</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grpSp>
        <p:nvGrpSpPr>
          <p:cNvPr id="10" name="组合 9"/>
          <p:cNvGrpSpPr/>
          <p:nvPr/>
        </p:nvGrpSpPr>
        <p:grpSpPr>
          <a:xfrm>
            <a:off x="1524092" y="1732342"/>
            <a:ext cx="4164992" cy="2873472"/>
            <a:chOff x="2360" y="3657"/>
            <a:chExt cx="8539" cy="3904"/>
          </a:xfrm>
        </p:grpSpPr>
        <p:sp>
          <p:nvSpPr>
            <p:cNvPr id="9" name="图形"/>
            <p:cNvSpPr txBox="1"/>
            <p:nvPr/>
          </p:nvSpPr>
          <p:spPr>
            <a:xfrm>
              <a:off x="3160" y="4193"/>
              <a:ext cx="7499" cy="2949"/>
            </a:xfrm>
            <a:prstGeom prst="rect">
              <a:avLst/>
            </a:prstGeom>
            <a:noFill/>
          </p:spPr>
          <p:txBody>
            <a:bodyPr wrap="square" rtlCol="0" anchor="t">
              <a:noAutofit/>
            </a:bodyPr>
            <a:p>
              <a:pPr indent="457200" algn="just" fontAlgn="auto">
                <a:lnSpc>
                  <a:spcPts val="3580"/>
                </a:lnSpc>
              </a:pPr>
              <a:r>
                <a:rPr lang="zh-CN" altLang="en-US" sz="2800" b="1">
                  <a:solidFill>
                    <a:srgbClr val="FF0000"/>
                  </a:solidFill>
                  <a:latin typeface="楷体" panose="02010609060101010101" charset="-122"/>
                  <a:ea typeface="楷体" panose="02010609060101010101" charset="-122"/>
                  <a:sym typeface="Times New Roman" panose="02020603050405020304"/>
                </a:rPr>
                <a:t>在植物园里研学，我们在哪些方面可以用到人工智能呢？</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sp>
          <p:nvSpPr>
            <p:cNvPr id="8" name="云形标注 7"/>
            <p:cNvSpPr/>
            <p:nvPr/>
          </p:nvSpPr>
          <p:spPr>
            <a:xfrm rot="720000">
              <a:off x="2360" y="3657"/>
              <a:ext cx="8539" cy="3904"/>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4598035"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活动一：写一写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841500"/>
            <a:ext cx="10074910" cy="1503680"/>
          </a:xfrm>
          <a:prstGeom prst="rect">
            <a:avLst/>
          </a:prstGeom>
          <a:noFill/>
          <a:ln w="9525">
            <a:noFill/>
          </a:ln>
        </p:spPr>
        <p:txBody>
          <a:bodyPr>
            <a:noAutofit/>
          </a:bodyPr>
          <a:p>
            <a:pPr indent="457200" algn="just" fontAlgn="auto">
              <a:lnSpc>
                <a:spcPts val="37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你曾使用过哪些人工智能应用？结合个人使用经历，写一写人工智能应用的使用感受。</a:t>
            </a:r>
            <a:endParaRPr lang="zh-CN" altLang="en-US" sz="2800" b="1">
              <a:latin typeface="楷体" panose="02010609060101010101" charset="-122"/>
              <a:ea typeface="楷体" panose="02010609060101010101" charset="-122"/>
            </a:endParaRPr>
          </a:p>
        </p:txBody>
      </p:sp>
      <p:sp>
        <p:nvSpPr>
          <p:cNvPr id="7" name="文本框 6"/>
          <p:cNvSpPr txBox="1"/>
          <p:nvPr/>
        </p:nvSpPr>
        <p:spPr>
          <a:xfrm>
            <a:off x="2023745" y="3291840"/>
            <a:ext cx="8028305" cy="1383665"/>
          </a:xfrm>
          <a:prstGeom prst="rect">
            <a:avLst/>
          </a:prstGeom>
          <a:noFill/>
        </p:spPr>
        <p:txBody>
          <a:bodyPr wrap="square" rtlCol="0" anchor="t">
            <a:spAutoFit/>
          </a:bodyPr>
          <a:p>
            <a:pPr indent="457200" algn="just" fontAlgn="auto">
              <a:lnSpc>
                <a:spcPct val="150000"/>
              </a:lnSpc>
            </a:pPr>
            <a:r>
              <a:rPr lang="zh-CN" sz="2800" b="1">
                <a:solidFill>
                  <a:srgbClr val="FF0000"/>
                </a:solidFill>
                <a:latin typeface="楷体" panose="02010609060101010101" charset="-122"/>
                <a:ea typeface="楷体" panose="02010609060101010101" charset="-122"/>
                <a:sym typeface="+mn-ea"/>
              </a:rPr>
              <a:t>小提示：</a:t>
            </a:r>
            <a:r>
              <a:rPr lang="zh-CN" sz="2800" b="1">
                <a:latin typeface="楷体" panose="02010609060101010101" charset="-122"/>
                <a:ea typeface="楷体" panose="02010609060101010101" charset="-122"/>
                <a:sym typeface="+mn-ea"/>
              </a:rPr>
              <a:t>可以从学习、生活、交通等角度进行思考。</a:t>
            </a:r>
            <a:endParaRPr lang="zh-CN" sz="2800" b="1">
              <a:latin typeface="楷体" panose="02010609060101010101" charset="-122"/>
              <a:ea typeface="楷体" panose="02010609060101010101" charset="-122"/>
              <a:sym typeface="+mn-ea"/>
            </a:endParaRPr>
          </a:p>
        </p:txBody>
      </p:sp>
      <p:pic>
        <p:nvPicPr>
          <p:cNvPr id="3" name="图片 2" descr="小组讨论"/>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2610" y="3365500"/>
            <a:ext cx="673100" cy="673100"/>
          </a:xfrm>
          <a:prstGeom prst="rect">
            <a:avLst/>
          </a:prstGeom>
        </p:spPr>
      </p:pic>
      <p:pic>
        <p:nvPicPr>
          <p:cNvPr id="9" name="图片 8" descr="时间"/>
          <p:cNvPicPr>
            <a:picLocks noChangeAspect="1"/>
          </p:cNvPicPr>
          <p:nvPr/>
        </p:nvPicPr>
        <p:blipFill>
          <a:blip r:embed="rId7"/>
          <a:stretch>
            <a:fillRect/>
          </a:stretch>
        </p:blipFill>
        <p:spPr>
          <a:xfrm>
            <a:off x="2909570" y="5425440"/>
            <a:ext cx="726440" cy="726440"/>
          </a:xfrm>
          <a:prstGeom prst="rect">
            <a:avLst/>
          </a:prstGeom>
        </p:spPr>
      </p:pic>
      <p:sp>
        <p:nvSpPr>
          <p:cNvPr id="10" name="文本框 9"/>
          <p:cNvSpPr txBox="1"/>
          <p:nvPr/>
        </p:nvSpPr>
        <p:spPr>
          <a:xfrm>
            <a:off x="3182620" y="5544820"/>
            <a:ext cx="2620010" cy="450215"/>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三分钟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5" name="图片 4" descr="小学壮壮"/>
          <p:cNvPicPr>
            <a:picLocks noChangeAspect="1"/>
          </p:cNvPicPr>
          <p:nvPr/>
        </p:nvPicPr>
        <p:blipFill>
          <a:blip r:embed="rId8">
            <a:extLst>
              <a:ext uri="{BEBA8EAE-BF5A-486C-A8C5-ECC9F3942E4B}">
                <a14:imgProps xmlns:a14="http://schemas.microsoft.com/office/drawing/2010/main">
                  <a14:imgLayer r:embed="rId9">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06560" y="3429635"/>
            <a:ext cx="2964180" cy="3341370"/>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7" grpId="1"/>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831975" y="1682750"/>
            <a:ext cx="8673465" cy="539750"/>
          </a:xfrm>
          <a:prstGeom prst="rect">
            <a:avLst/>
          </a:prstGeom>
          <a:noFill/>
        </p:spPr>
        <p:txBody>
          <a:bodyPr wrap="square" rtlCol="0" anchor="t">
            <a:spAutoFit/>
          </a:bodyPr>
          <a:lstStyle/>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用</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拍照识花</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来识别植物园里的各种植物</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3" name="图片 2" descr="VR射击游戏体验"/>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642745" y="1597025"/>
            <a:ext cx="625475" cy="625475"/>
          </a:xfrm>
          <a:prstGeom prst="rect">
            <a:avLst/>
          </a:prstGeom>
        </p:spPr>
      </p:pic>
      <p:sp>
        <p:nvSpPr>
          <p:cNvPr id="4" name="图形"/>
          <p:cNvSpPr txBox="1"/>
          <p:nvPr/>
        </p:nvSpPr>
        <p:spPr>
          <a:xfrm>
            <a:off x="1816735" y="2413635"/>
            <a:ext cx="8673465" cy="539750"/>
          </a:xfrm>
          <a:prstGeom prst="rect">
            <a:avLst/>
          </a:prstGeom>
          <a:noFill/>
        </p:spPr>
        <p:txBody>
          <a:bodyPr wrap="square" rtlCol="0" anchor="t">
            <a:spAutoFit/>
          </a:bodyPr>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思考：</a:t>
            </a:r>
            <a:r>
              <a:rPr lang="en-US" altLang="zh-CN" sz="2800" b="1">
                <a:latin typeface="楷体" panose="02010609060101010101" charset="-122"/>
                <a:ea typeface="楷体" panose="02010609060101010101" charset="-122"/>
                <a:sym typeface="Times New Roman" panose="02020603050405020304"/>
              </a:rPr>
              <a:t>1.</a:t>
            </a:r>
            <a:r>
              <a:rPr lang="zh-CN" sz="2800" b="1">
                <a:latin typeface="楷体" panose="02010609060101010101" charset="-122"/>
                <a:ea typeface="楷体" panose="02010609060101010101" charset="-122"/>
                <a:sym typeface="Times New Roman" panose="02020603050405020304"/>
              </a:rPr>
              <a:t>哪些</a:t>
            </a:r>
            <a:r>
              <a:rPr lang="en-US" altLang="zh-CN" sz="2800" b="1">
                <a:latin typeface="楷体" panose="02010609060101010101" charset="-122"/>
                <a:ea typeface="楷体" panose="02010609060101010101" charset="-122"/>
                <a:sym typeface="Times New Roman" panose="02020603050405020304"/>
              </a:rPr>
              <a:t>APP</a:t>
            </a:r>
            <a:r>
              <a:rPr lang="zh-CN" altLang="en-US" sz="2800" b="1">
                <a:latin typeface="楷体" panose="02010609060101010101" charset="-122"/>
                <a:ea typeface="楷体" panose="02010609060101010101" charset="-122"/>
                <a:sym typeface="Times New Roman" panose="02020603050405020304"/>
              </a:rPr>
              <a:t>可以实现</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拍照识花</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功能呢？</a:t>
            </a:r>
            <a:endParaRPr lang="zh-CN" altLang="en-US" sz="2800" b="1">
              <a:latin typeface="楷体" panose="02010609060101010101" charset="-122"/>
              <a:ea typeface="楷体" panose="02010609060101010101" charset="-122"/>
              <a:sym typeface="Times New Roman" panose="02020603050405020304"/>
            </a:endParaRPr>
          </a:p>
        </p:txBody>
      </p:sp>
      <p:sp>
        <p:nvSpPr>
          <p:cNvPr id="8" name="文本框 7"/>
          <p:cNvSpPr txBox="1"/>
          <p:nvPr/>
        </p:nvSpPr>
        <p:spPr>
          <a:xfrm>
            <a:off x="2495550" y="3260725"/>
            <a:ext cx="7226300" cy="1198880"/>
          </a:xfrm>
          <a:prstGeom prst="rect">
            <a:avLst/>
          </a:prstGeom>
        </p:spPr>
        <p:txBody>
          <a:bodyPr wrap="square">
            <a:spAutoFit/>
          </a:bodyPr>
          <a:p>
            <a:pPr marL="0" indent="0" algn="l"/>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形色、识花君、花伴侣、识花草、慧眼识图、东篱花草等</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都可以实现，另外很多手机自带的拍照软件也具有识物功能，也可以进行植物的辨别。</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831975" y="1682750"/>
            <a:ext cx="8673465" cy="539750"/>
          </a:xfrm>
          <a:prstGeom prst="rect">
            <a:avLst/>
          </a:prstGeom>
          <a:noFill/>
        </p:spPr>
        <p:txBody>
          <a:bodyPr wrap="square" rtlCol="0" anchor="t">
            <a:spAutoFit/>
          </a:bodyPr>
          <a:lstStyle/>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用</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拍照识花</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来识别植物园里的各种植物</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3" name="图片 2" descr="VR射击游戏体验"/>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691640" y="1690370"/>
            <a:ext cx="625475" cy="625475"/>
          </a:xfrm>
          <a:prstGeom prst="rect">
            <a:avLst/>
          </a:prstGeom>
        </p:spPr>
      </p:pic>
      <p:sp>
        <p:nvSpPr>
          <p:cNvPr id="4" name="图形"/>
          <p:cNvSpPr txBox="1"/>
          <p:nvPr/>
        </p:nvSpPr>
        <p:spPr>
          <a:xfrm>
            <a:off x="1816735" y="2413635"/>
            <a:ext cx="8673465" cy="1437640"/>
          </a:xfrm>
          <a:prstGeom prst="rect">
            <a:avLst/>
          </a:prstGeom>
          <a:noFill/>
        </p:spPr>
        <p:txBody>
          <a:bodyPr wrap="square" rtlCol="0" anchor="t">
            <a:spAutoFit/>
          </a:bodyPr>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思考：</a:t>
            </a:r>
            <a:r>
              <a:rPr lang="en-US" altLang="zh-CN" sz="2800" b="1">
                <a:latin typeface="楷体" panose="02010609060101010101" charset="-122"/>
                <a:ea typeface="楷体" panose="02010609060101010101" charset="-122"/>
                <a:sym typeface="Times New Roman" panose="02020603050405020304"/>
              </a:rPr>
              <a:t>2.“</a:t>
            </a:r>
            <a:r>
              <a:rPr lang="zh-CN" altLang="en-US" sz="2800" b="1">
                <a:latin typeface="楷体" panose="02010609060101010101" charset="-122"/>
                <a:ea typeface="楷体" panose="02010609060101010101" charset="-122"/>
                <a:sym typeface="Times New Roman" panose="02020603050405020304"/>
              </a:rPr>
              <a:t>拍照识花</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功能需要用到怎样的数据库？其他人工智能识别功能需要用到怎样的数据信息呢？（如人脸识别、车牌识别等）</a:t>
            </a:r>
            <a:endParaRPr lang="en-US" altLang="zh-CN" sz="2800" b="1">
              <a:latin typeface="楷体" panose="02010609060101010101" charset="-122"/>
              <a:ea typeface="楷体" panose="02010609060101010101" charset="-122"/>
              <a:sym typeface="Times New Roman" panose="02020603050405020304"/>
            </a:endParaRPr>
          </a:p>
        </p:txBody>
      </p:sp>
      <p:sp>
        <p:nvSpPr>
          <p:cNvPr id="8" name="文本框 7"/>
          <p:cNvSpPr txBox="1"/>
          <p:nvPr/>
        </p:nvSpPr>
        <p:spPr>
          <a:xfrm>
            <a:off x="2495550" y="3949065"/>
            <a:ext cx="7226300" cy="1198880"/>
          </a:xfrm>
          <a:prstGeom prst="rect">
            <a:avLst/>
          </a:prstGeom>
        </p:spPr>
        <p:txBody>
          <a:bodyPr wrap="square">
            <a:spAutoFit/>
          </a:bodyPr>
          <a:p>
            <a:pPr marL="0" indent="0" algn="l"/>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拍照识花</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需要植物图像数据库</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l"/>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人脸识别</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需要人脸图像数据库。</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l"/>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车牌识别</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需要车牌号码信息数据库。</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831975" y="1682750"/>
            <a:ext cx="8673465" cy="539750"/>
          </a:xfrm>
          <a:prstGeom prst="rect">
            <a:avLst/>
          </a:prstGeom>
          <a:noFill/>
        </p:spPr>
        <p:txBody>
          <a:bodyPr wrap="square" rtlCol="0" anchor="t">
            <a:spAutoFit/>
          </a:bodyPr>
          <a:lstStyle/>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用</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拍照识花</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来识别植物园里的各种植物</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3" name="图片 2" descr="VR射击游戏体验"/>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691640" y="1690370"/>
            <a:ext cx="625475" cy="625475"/>
          </a:xfrm>
          <a:prstGeom prst="rect">
            <a:avLst/>
          </a:prstGeom>
        </p:spPr>
      </p:pic>
      <p:sp>
        <p:nvSpPr>
          <p:cNvPr id="4" name="图形"/>
          <p:cNvSpPr txBox="1"/>
          <p:nvPr/>
        </p:nvSpPr>
        <p:spPr>
          <a:xfrm>
            <a:off x="1816735" y="2413635"/>
            <a:ext cx="8673465" cy="1437640"/>
          </a:xfrm>
          <a:prstGeom prst="rect">
            <a:avLst/>
          </a:prstGeom>
          <a:noFill/>
        </p:spPr>
        <p:txBody>
          <a:bodyPr wrap="square" rtlCol="0" anchor="t">
            <a:spAutoFit/>
          </a:bodyPr>
          <a:p>
            <a:pPr indent="457200" algn="just">
              <a:lnSpc>
                <a:spcPts val="3500"/>
              </a:lnSpc>
              <a:buClrTx/>
              <a:buSzTx/>
              <a:buNone/>
            </a:pPr>
            <a:r>
              <a:rPr lang="zh-CN" sz="2800" b="1">
                <a:latin typeface="楷体" panose="02010609060101010101" charset="-122"/>
                <a:ea typeface="楷体" panose="02010609060101010101" charset="-122"/>
                <a:sym typeface="Times New Roman" panose="02020603050405020304"/>
              </a:rPr>
              <a:t>思考：</a:t>
            </a:r>
            <a:r>
              <a:rPr lang="en-US" altLang="zh-CN" sz="2800" b="1">
                <a:latin typeface="楷体" panose="02010609060101010101" charset="-122"/>
                <a:ea typeface="楷体" panose="02010609060101010101" charset="-122"/>
                <a:sym typeface="Times New Roman" panose="02020603050405020304"/>
              </a:rPr>
              <a:t>3</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如何更方便地把我们看到的花和人工智能识别的结果记录下来和进行信息的整理呢？</a:t>
            </a:r>
            <a:endParaRPr lang="zh-CN" altLang="en-US" sz="2800" b="1">
              <a:latin typeface="楷体" panose="02010609060101010101" charset="-122"/>
              <a:ea typeface="楷体" panose="02010609060101010101" charset="-122"/>
              <a:sym typeface="Times New Roman" panose="02020603050405020304"/>
            </a:endParaRPr>
          </a:p>
          <a:p>
            <a:pPr indent="457200" algn="just">
              <a:lnSpc>
                <a:spcPts val="3500"/>
              </a:lnSpc>
              <a:buClrTx/>
              <a:buSzTx/>
              <a:buNone/>
            </a:pPr>
            <a:endParaRPr lang="zh-CN" altLang="en-US" sz="2800" b="1">
              <a:latin typeface="楷体" panose="02010609060101010101" charset="-122"/>
              <a:ea typeface="楷体" panose="02010609060101010101" charset="-122"/>
              <a:sym typeface="Times New Roman" panose="02020603050405020304"/>
            </a:endParaRPr>
          </a:p>
        </p:txBody>
      </p:sp>
      <p:sp>
        <p:nvSpPr>
          <p:cNvPr id="8" name="文本框 7"/>
          <p:cNvSpPr txBox="1"/>
          <p:nvPr/>
        </p:nvSpPr>
        <p:spPr>
          <a:xfrm>
            <a:off x="2495550" y="3602990"/>
            <a:ext cx="7226300" cy="1938020"/>
          </a:xfrm>
          <a:prstGeom prst="rect">
            <a:avLst/>
          </a:prstGeom>
        </p:spPr>
        <p:txBody>
          <a:bodyPr wrap="square">
            <a:spAutoFit/>
          </a:bodyPr>
          <a:p>
            <a:pPr marL="0" indent="0" algn="l"/>
            <a:r>
              <a:rPr 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可以直接打开</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进行识别，识别过的花草有的</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可以保存在个人资料库里。</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0" algn="l"/>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也可以先用手机将植物拍摄下来，后面再用</a:t>
            </a:r>
            <a:r>
              <a:rPr lang="en-US" altLang="zh-CN"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APP</a:t>
            </a:r>
            <a:r>
              <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进行识别，注意将识别结果保存下来，可以保存成一张植物信息卡图片。</a:t>
            </a:r>
            <a:endParaRPr lang="zh-CN" altLang="en-US" sz="2400" i="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sp>
        <p:nvSpPr>
          <p:cNvPr id="7" name="图形"/>
          <p:cNvSpPr txBox="1"/>
          <p:nvPr/>
        </p:nvSpPr>
        <p:spPr>
          <a:xfrm>
            <a:off x="1831975" y="1590675"/>
            <a:ext cx="9067165" cy="988695"/>
          </a:xfrm>
          <a:prstGeom prst="rect">
            <a:avLst/>
          </a:prstGeom>
          <a:noFill/>
        </p:spPr>
        <p:txBody>
          <a:bodyPr wrap="square" rtlCol="0" anchor="t">
            <a:spAutoFit/>
          </a:bodyPr>
          <a:lstStyle/>
          <a:p>
            <a:pPr indent="457200" algn="l">
              <a:lnSpc>
                <a:spcPts val="3500"/>
              </a:lnSpc>
              <a:buClrTx/>
              <a:buSzTx/>
              <a:buNone/>
            </a:pPr>
            <a:r>
              <a:rPr lang="zh-CN" altLang="en-US" sz="2800" b="1">
                <a:latin typeface="楷体" panose="02010609060101010101" charset="-122"/>
                <a:ea typeface="楷体" panose="02010609060101010101" charset="-122"/>
                <a:cs typeface="楷体" panose="02010609060101010101" charset="-122"/>
                <a:sym typeface="Times New Roman" panose="02020603050405020304"/>
              </a:rPr>
              <a:t>打开中国植物图像库网站</a:t>
            </a:r>
            <a:r>
              <a:rPr lang="zh-CN" altLang="en-US" sz="2400" b="1">
                <a:latin typeface="楷体" panose="02010609060101010101" charset="-122"/>
                <a:ea typeface="楷体" panose="02010609060101010101" charset="-122"/>
                <a:cs typeface="楷体" panose="02010609060101010101" charset="-122"/>
                <a:sym typeface="Times New Roman" panose="02020603050405020304"/>
              </a:rPr>
              <a:t>（</a:t>
            </a:r>
            <a:r>
              <a:rPr lang="en-US" altLang="zh-CN" sz="2400" b="1">
                <a:latin typeface="楷体" panose="02010609060101010101" charset="-122"/>
                <a:ea typeface="楷体" panose="02010609060101010101" charset="-122"/>
                <a:cs typeface="楷体" panose="02010609060101010101" charset="-122"/>
                <a:sym typeface="+mn-ea"/>
              </a:rPr>
              <a:t>https://ppbc.iplant.cn/</a:t>
            </a:r>
            <a:r>
              <a:rPr lang="zh-CN" altLang="en-US" sz="2400" b="1">
                <a:latin typeface="楷体" panose="02010609060101010101" charset="-122"/>
                <a:ea typeface="楷体" panose="02010609060101010101" charset="-122"/>
                <a:cs typeface="楷体" panose="02010609060101010101" charset="-122"/>
                <a:sym typeface="+mn-ea"/>
              </a:rPr>
              <a:t>）</a:t>
            </a:r>
            <a:r>
              <a:rPr lang="zh-CN" altLang="en-US" sz="2800" b="1">
                <a:latin typeface="楷体" panose="02010609060101010101" charset="-122"/>
                <a:ea typeface="楷体" panose="02010609060101010101" charset="-122"/>
                <a:cs typeface="楷体" panose="02010609060101010101" charset="-122"/>
                <a:sym typeface="Times New Roman" panose="02020603050405020304"/>
              </a:rPr>
              <a:t>，搜索你想要的植物图像。</a:t>
            </a:r>
            <a:endParaRPr lang="zh-CN" altLang="en-US" sz="2800" b="1">
              <a:latin typeface="楷体" panose="02010609060101010101" charset="-122"/>
              <a:ea typeface="楷体" panose="02010609060101010101" charset="-122"/>
              <a:cs typeface="楷体" panose="02010609060101010101" charset="-122"/>
              <a:sym typeface="Times New Roman" panose="02020603050405020304"/>
            </a:endParaRPr>
          </a:p>
        </p:txBody>
      </p:sp>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三：做一做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3" name="图片 2" descr="VR射击游戏体验"/>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749425" y="1476375"/>
            <a:ext cx="625475" cy="625475"/>
          </a:xfrm>
          <a:prstGeom prst="rect">
            <a:avLst/>
          </a:prstGeom>
        </p:spPr>
      </p:pic>
      <p:pic>
        <p:nvPicPr>
          <p:cNvPr id="8" name="图片 7"/>
          <p:cNvPicPr>
            <a:picLocks noChangeAspect="1"/>
          </p:cNvPicPr>
          <p:nvPr/>
        </p:nvPicPr>
        <p:blipFill>
          <a:blip r:embed="rId14"/>
          <a:stretch>
            <a:fillRect/>
          </a:stretch>
        </p:blipFill>
        <p:spPr>
          <a:xfrm>
            <a:off x="2817495" y="2579370"/>
            <a:ext cx="7095490" cy="3676650"/>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picid" val="{8229639b-3ac9-438b-baeb-3d7fcca9c9a4}"/>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picid" val="{383b1f70-18cf-4bf2-94db-3fc7c5284b11}"/>
</p:tagLst>
</file>

<file path=ppt/tags/tag144.xml><?xml version="1.0" encoding="utf-8"?>
<p:tagLst xmlns:p="http://schemas.openxmlformats.org/presentationml/2006/main">
  <p:tag name="KSO_WM_BEAUTIFY_FLAG" val="#wm#"/>
  <p:tag name="KSO_WM_TEMPLATE_CATEGORY" val="custom"/>
  <p:tag name="KSO_WM_TEMPLATE_INDEX" val="20205081"/>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wm#"/>
  <p:tag name="KSO_WM_TEMPLATE_CATEGORY" val="custom"/>
  <p:tag name="KSO_WM_TEMPLATE_INDEX" val="20205081"/>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wm#"/>
  <p:tag name="KSO_WM_TEMPLATE_CATEGORY" val="custom"/>
  <p:tag name="KSO_WM_TEMPLATE_INDEX" val="20205081"/>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wm#"/>
  <p:tag name="KSO_WM_TEMPLATE_CATEGORY" val="custom"/>
  <p:tag name="KSO_WM_TEMPLATE_INDEX" val="20205081"/>
</p:tagLst>
</file>

<file path=ppt/tags/tag165.xml><?xml version="1.0" encoding="utf-8"?>
<p:tagLst xmlns:p="http://schemas.openxmlformats.org/presentationml/2006/main">
  <p:tag name="COMMONDATA" val="eyJoZGlkIjoiNjA4MTdjNTgxNmFlYzk3ZWYxMjQyMTJhNmViNGIxMDYifQ=="/>
  <p:tag name="KSO_WPP_MARK_KEY" val="400b9df3-a7be-4b66-9d6c-4f3e33f4b1e6"/>
  <p:tag name="commondata" val="eyJoZGlkIjoiNDNjYmQxODk4NTNlMDc5MjUwM2U4ZWZhMWVjMGMyMzkifQ=="/>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PLACING_PICTURE_USER_VIEWPORT" val="{&quot;height&quot;:9600,&quot;width&quot;:19200}"/>
  <p:tag name="picid" val="{6cca2e91-f70f-46e7-b67c-538c89a963a9}"/>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picid" val="{c64d0b85-e324-47f5-a44e-affb0fd1d921}"/>
</p:tagLst>
</file>

<file path=ppt/tags/tag3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themeOverride>
</file>

<file path=ppt/theme/themeOverride2.xml><?xml version="1.0" encoding="utf-8"?>
<a:themeOverride xmlns:a="http://schemas.openxmlformats.org/drawingml/2006/main">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themeOverride>
</file>

<file path=docProps/app.xml><?xml version="1.0" encoding="utf-8"?>
<Properties xmlns="http://schemas.openxmlformats.org/officeDocument/2006/extended-properties" xmlns:vt="http://schemas.openxmlformats.org/officeDocument/2006/docPropsVTypes">
  <TotalTime>0</TotalTime>
  <Words>1509</Words>
  <Application>WPS 演示</Application>
  <PresentationFormat>自定义</PresentationFormat>
  <Paragraphs>158</Paragraphs>
  <Slides>13</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13</vt:i4>
      </vt:variant>
    </vt:vector>
  </HeadingPairs>
  <TitlesOfParts>
    <vt:vector size="33"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Arial</vt:lpstr>
      <vt:lpstr>Inter</vt:lpstr>
      <vt:lpstr>Arial Unicode MS</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364</cp:revision>
  <dcterms:created xsi:type="dcterms:W3CDTF">2019-06-19T02:08:00Z</dcterms:created>
  <dcterms:modified xsi:type="dcterms:W3CDTF">2025-11-25T00:20:02Z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KSOSaveFontToCloudKey">
    <vt:lpwstr>212913176_cloud</vt:lpwstr>
  </property>
  <property fmtid="{D5CDD505-2E9C-101B-9397-08002B2CF9AE}" pid="4" name="ICV">
    <vt:lpwstr>37C1512C55C5453F88B462A22A6D1095_13</vt:lpwstr>
  </property>
</Properties>
</file>