
<file path=[Content_Types].xml><?xml version="1.0" encoding="utf-8"?>
<Types xmlns="http://schemas.openxmlformats.org/package/2006/content-types">
  <Default Extension="png" ContentType="image/png"/>
  <Default Extension="wdp" ContentType="image/vnd.ms-photo"/>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21.svg" ContentType="image/svg+xml"/>
  <Override PartName="/ppt/media/image23.svg" ContentType="image/svg+xml"/>
  <Override PartName="/ppt/media/image25.svg" ContentType="image/svg+xml"/>
  <Override PartName="/ppt/media/image27.svg" ContentType="image/svg+xml"/>
  <Override PartName="/ppt/media/image30.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22"/>
  </p:notesMasterIdLst>
  <p:handoutMasterIdLst>
    <p:handoutMasterId r:id="rId23"/>
  </p:handoutMasterIdLst>
  <p:sldIdLst>
    <p:sldId id="409" r:id="rId4"/>
    <p:sldId id="410" r:id="rId5"/>
    <p:sldId id="519" r:id="rId6"/>
    <p:sldId id="412" r:id="rId7"/>
    <p:sldId id="555" r:id="rId8"/>
    <p:sldId id="556" r:id="rId9"/>
    <p:sldId id="557" r:id="rId10"/>
    <p:sldId id="558" r:id="rId11"/>
    <p:sldId id="559" r:id="rId12"/>
    <p:sldId id="560" r:id="rId13"/>
    <p:sldId id="566" r:id="rId14"/>
    <p:sldId id="561" r:id="rId15"/>
    <p:sldId id="562" r:id="rId16"/>
    <p:sldId id="567" r:id="rId17"/>
    <p:sldId id="568" r:id="rId18"/>
    <p:sldId id="552" r:id="rId19"/>
    <p:sldId id="486" r:id="rId20"/>
    <p:sldId id="416" r:id="rId21"/>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1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C000"/>
    <a:srgbClr val="22B9FE"/>
    <a:srgbClr val="F6CB39"/>
    <a:srgbClr val="F2C538"/>
    <a:srgbClr val="31C3F3"/>
    <a:srgbClr val="59CEF5"/>
    <a:srgbClr val="91DDF9"/>
    <a:srgbClr val="64D1F6"/>
    <a:srgbClr val="FA90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100" d="100"/>
          <a:sy n="100" d="100"/>
        </p:scale>
        <p:origin x="-1062" y="-432"/>
      </p:cViewPr>
      <p:guideLst>
        <p:guide orient="horz" pos="231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164.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1pPr>
    <a:lvl2pPr marL="4572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2pPr>
    <a:lvl3pPr marL="9144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3pPr>
    <a:lvl4pPr marL="13716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4pPr>
    <a:lvl5pPr marL="18288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image" Target="../media/image5.png"/><Relationship Id="rId12" Type="http://schemas.openxmlformats.org/officeDocument/2006/relationships/tags" Target="../tags/tag7.xml"/><Relationship Id="rId11" Type="http://schemas.openxmlformats.org/officeDocument/2006/relationships/image" Target="../media/image4.png"/><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image" Target="../media/image3.png"/><Relationship Id="rId6" Type="http://schemas.openxmlformats.org/officeDocument/2006/relationships/tags" Target="../tags/tag10.xml"/><Relationship Id="rId5" Type="http://schemas.openxmlformats.org/officeDocument/2006/relationships/image" Target="../media/image2.png"/><Relationship Id="rId4" Type="http://schemas.openxmlformats.org/officeDocument/2006/relationships/tags" Target="../tags/tag9.xml"/><Relationship Id="rId3" Type="http://schemas.openxmlformats.org/officeDocument/2006/relationships/image" Target="../media/image1.png"/><Relationship Id="rId2" Type="http://schemas.openxmlformats.org/officeDocument/2006/relationships/tags" Target="../tags/tag8.xml"/><Relationship Id="rId13" Type="http://schemas.openxmlformats.org/officeDocument/2006/relationships/image" Target="../media/image5.png"/><Relationship Id="rId12" Type="http://schemas.openxmlformats.org/officeDocument/2006/relationships/tags" Target="../tags/tag14.xml"/><Relationship Id="rId11" Type="http://schemas.openxmlformats.org/officeDocument/2006/relationships/image" Target="../media/image4.png"/><Relationship Id="rId10" Type="http://schemas.openxmlformats.org/officeDocument/2006/relationships/tags" Target="../tags/tag1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image" Target="../media/image3.png"/><Relationship Id="rId6" Type="http://schemas.openxmlformats.org/officeDocument/2006/relationships/tags" Target="../tags/tag17.xml"/><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1.png"/><Relationship Id="rId2" Type="http://schemas.openxmlformats.org/officeDocument/2006/relationships/tags" Target="../tags/tag15.xml"/><Relationship Id="rId13" Type="http://schemas.openxmlformats.org/officeDocument/2006/relationships/image" Target="../media/image5.png"/><Relationship Id="rId12" Type="http://schemas.openxmlformats.org/officeDocument/2006/relationships/tags" Target="../tags/tag21.xml"/><Relationship Id="rId11" Type="http://schemas.openxmlformats.org/officeDocument/2006/relationships/image" Target="../media/image4.png"/><Relationship Id="rId10" Type="http://schemas.openxmlformats.org/officeDocument/2006/relationships/tags" Target="../tags/tag2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3.png"/><Relationship Id="rId7" Type="http://schemas.openxmlformats.org/officeDocument/2006/relationships/tags" Target="../tags/tag24.xml"/><Relationship Id="rId6" Type="http://schemas.openxmlformats.org/officeDocument/2006/relationships/image" Target="../media/image2.png"/><Relationship Id="rId5" Type="http://schemas.openxmlformats.org/officeDocument/2006/relationships/tags" Target="../tags/tag23.xml"/><Relationship Id="rId4" Type="http://schemas.openxmlformats.org/officeDocument/2006/relationships/image" Target="../media/image1.png"/><Relationship Id="rId3" Type="http://schemas.openxmlformats.org/officeDocument/2006/relationships/tags" Target="../tags/tag22.xml"/><Relationship Id="rId2" Type="http://schemas.openxmlformats.org/officeDocument/2006/relationships/hyperlink" Target="http://www.1ppt.com/jieri/" TargetMode="External"/><Relationship Id="rId14" Type="http://schemas.openxmlformats.org/officeDocument/2006/relationships/image" Target="../media/image5.png"/><Relationship Id="rId13" Type="http://schemas.openxmlformats.org/officeDocument/2006/relationships/tags" Target="../tags/tag28.xml"/><Relationship Id="rId12" Type="http://schemas.openxmlformats.org/officeDocument/2006/relationships/image" Target="../media/image4.png"/><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algn="l">
              <a:lnSpc>
                <a:spcPct val="100000"/>
              </a:lnSpc>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校园基本简介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班级课程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入学流程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TextBox 11"/>
          <p:cNvSpPr txBox="1"/>
          <p:nvPr userDrawn="1"/>
        </p:nvSpPr>
        <p:spPr>
          <a:xfrm>
            <a:off x="11494523" y="0"/>
            <a:ext cx="432048" cy="123111"/>
          </a:xfrm>
          <a:prstGeom prst="rect">
            <a:avLst/>
          </a:prstGeom>
          <a:noFill/>
        </p:spPr>
        <p:txBody>
          <a:bodyPr wrap="square" rtlCol="0">
            <a:spAutoFit/>
          </a:bodyPr>
          <a:lstStyle/>
          <a:p>
            <a:pPr>
              <a:lnSpc>
                <a:spcPct val="200000"/>
              </a:lnSpc>
            </a:pPr>
            <a:r>
              <a:rPr lang="zh-CN" altLang="en-US" sz="100" dirty="0">
                <a:latin typeface="微软雅黑" panose="020B0503020204020204" pitchFamily="34" charset="-122"/>
                <a:ea typeface="微软雅黑" panose="020B0503020204020204" pitchFamily="34" charset="-122"/>
                <a:hlinkClick r:id="rId2"/>
              </a:rPr>
              <a:t>节日</a:t>
            </a: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http://www.1ppt.com/jieri/</a:t>
            </a:r>
            <a:endParaRPr lang="en-US" altLang="zh-CN" sz="100" dirty="0">
              <a:latin typeface="微软雅黑" panose="020B0503020204020204" pitchFamily="34" charset="-122"/>
              <a:ea typeface="微软雅黑" panose="020B0503020204020204" pitchFamily="34" charset="-122"/>
            </a:endParaRPr>
          </a:p>
        </p:txBody>
      </p:sp>
      <p:pic>
        <p:nvPicPr>
          <p:cNvPr id="2" name="图片 1" descr="E:\006包图网\素材\024教育培训\642ebed88b239.png642ebed88b239"/>
          <p:cNvPicPr>
            <a:picLocks noChangeAspect="1"/>
          </p:cNvPicPr>
          <p:nvPr userDrawn="1">
            <p:custDataLst>
              <p:tags r:id="rId3"/>
            </p:custDataLst>
          </p:nvPr>
        </p:nvPicPr>
        <p:blipFill>
          <a:blip r:embed="rId4"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5"/>
            </p:custDataLst>
          </p:nvPr>
        </p:nvPicPr>
        <p:blipFill>
          <a:blip r:embed="rId6"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7"/>
            </p:custDataLst>
          </p:nvPr>
        </p:nvPicPr>
        <p:blipFill>
          <a:blip r:embed="rId8" cstate="email"/>
          <a:srcRect/>
          <a:stretch>
            <a:fillRect/>
          </a:stretch>
        </p:blipFill>
        <p:spPr>
          <a:xfrm>
            <a:off x="10571480" y="5118100"/>
            <a:ext cx="1482725" cy="1548130"/>
          </a:xfrm>
          <a:prstGeom prst="rect">
            <a:avLst/>
          </a:prstGeom>
        </p:spPr>
      </p:pic>
      <p:sp>
        <p:nvSpPr>
          <p:cNvPr id="5" name="图形"/>
          <p:cNvSpPr/>
          <p:nvPr userDrawn="1">
            <p:custDataLst>
              <p:tags r:id="rId9"/>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10"/>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学习计划</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1"/>
              </p:custDataLst>
            </p:nvPr>
          </p:nvPicPr>
          <p:blipFill>
            <a:blip r:embed="rId12"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3"/>
              </p:custDataLst>
            </p:nvPr>
          </p:nvPicPr>
          <p:blipFill>
            <a:blip r:embed="rId14"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29.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ustDataLst>
      <p:tags r:id="rId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image" Target="../media/image3.png"/><Relationship Id="rId7" Type="http://schemas.openxmlformats.org/officeDocument/2006/relationships/tags" Target="../tags/tag3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6" Type="http://schemas.openxmlformats.org/officeDocument/2006/relationships/slideLayout" Target="../slideLayouts/slideLayout1.xml"/><Relationship Id="rId15" Type="http://schemas.openxmlformats.org/officeDocument/2006/relationships/tags" Target="../tags/tag36.xml"/><Relationship Id="rId14" Type="http://schemas.openxmlformats.org/officeDocument/2006/relationships/image" Target="../media/image11.png"/><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tags" Target="../tags/tag35.xml"/><Relationship Id="rId10" Type="http://schemas.openxmlformats.org/officeDocument/2006/relationships/image" Target="../media/image8.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19.png"/><Relationship Id="rId8" Type="http://schemas.microsoft.com/office/2007/relationships/hdphoto" Target="../media/image10.wdp"/><Relationship Id="rId7" Type="http://schemas.openxmlformats.org/officeDocument/2006/relationships/image" Target="../media/image9.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image" Target="../media/image16.png"/><Relationship Id="rId11" Type="http://schemas.openxmlformats.org/officeDocument/2006/relationships/slideLayout" Target="../slideLayouts/slideLayout1.xml"/><Relationship Id="rId10" Type="http://schemas.openxmlformats.org/officeDocument/2006/relationships/tags" Target="../tags/tag119.xml"/><Relationship Id="rId1" Type="http://schemas.openxmlformats.org/officeDocument/2006/relationships/tags" Target="../tags/tag116.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23.xml"/><Relationship Id="rId7" Type="http://schemas.openxmlformats.org/officeDocument/2006/relationships/image" Target="../media/image28.jpe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image" Target="../media/image16.png"/><Relationship Id="rId1" Type="http://schemas.openxmlformats.org/officeDocument/2006/relationships/tags" Target="../tags/tag120.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2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tags" Target="../tags/tag126.xml"/><Relationship Id="rId3" Type="http://schemas.openxmlformats.org/officeDocument/2006/relationships/tags" Target="../tags/tag125.xml"/><Relationship Id="rId2" Type="http://schemas.openxmlformats.org/officeDocument/2006/relationships/image" Target="../media/image16.png"/><Relationship Id="rId1" Type="http://schemas.openxmlformats.org/officeDocument/2006/relationships/tags" Target="../tags/tag124.xml"/></Relationships>
</file>

<file path=ppt/slides/_rels/slide13.xml.rels><?xml version="1.0" encoding="UTF-8" standalone="yes"?>
<Relationships xmlns="http://schemas.openxmlformats.org/package/2006/relationships"><Relationship Id="rId9" Type="http://schemas.openxmlformats.org/officeDocument/2006/relationships/image" Target="../media/image19.png"/><Relationship Id="rId8" Type="http://schemas.microsoft.com/office/2007/relationships/hdphoto" Target="../media/image15.wdp"/><Relationship Id="rId7" Type="http://schemas.openxmlformats.org/officeDocument/2006/relationships/image" Target="../media/image14.png"/><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image" Target="../media/image16.png"/><Relationship Id="rId11" Type="http://schemas.openxmlformats.org/officeDocument/2006/relationships/slideLayout" Target="../slideLayouts/slideLayout1.xml"/><Relationship Id="rId10" Type="http://schemas.openxmlformats.org/officeDocument/2006/relationships/tags" Target="../tags/tag131.xml"/><Relationship Id="rId1" Type="http://schemas.openxmlformats.org/officeDocument/2006/relationships/tags" Target="../tags/tag128.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35.xml"/><Relationship Id="rId7" Type="http://schemas.openxmlformats.org/officeDocument/2006/relationships/image" Target="../media/image31.jpe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image" Target="../media/image16.png"/><Relationship Id="rId1" Type="http://schemas.openxmlformats.org/officeDocument/2006/relationships/tags" Target="../tags/tag132.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39.xml"/><Relationship Id="rId7" Type="http://schemas.openxmlformats.org/officeDocument/2006/relationships/image" Target="../media/image32.jpe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image" Target="../media/image16.png"/><Relationship Id="rId1" Type="http://schemas.openxmlformats.org/officeDocument/2006/relationships/tags" Target="../tags/tag136.xml"/></Relationships>
</file>

<file path=ppt/slides/_rels/slide16.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image" Target="../media/image3.png"/><Relationship Id="rId5" Type="http://schemas.openxmlformats.org/officeDocument/2006/relationships/tags" Target="../tags/tag142.xml"/><Relationship Id="rId4" Type="http://schemas.openxmlformats.org/officeDocument/2006/relationships/image" Target="../media/image7.png"/><Relationship Id="rId3" Type="http://schemas.openxmlformats.org/officeDocument/2006/relationships/tags" Target="../tags/tag141.xml"/><Relationship Id="rId2" Type="http://schemas.openxmlformats.org/officeDocument/2006/relationships/image" Target="../media/image1.png"/><Relationship Id="rId18" Type="http://schemas.openxmlformats.org/officeDocument/2006/relationships/slideLayout" Target="../slideLayouts/slideLayout1.xml"/><Relationship Id="rId17" Type="http://schemas.openxmlformats.org/officeDocument/2006/relationships/tags" Target="../tags/tag147.xml"/><Relationship Id="rId16" Type="http://schemas.microsoft.com/office/2007/relationships/hdphoto" Target="../media/image10.wdp"/><Relationship Id="rId15" Type="http://schemas.openxmlformats.org/officeDocument/2006/relationships/image" Target="../media/image9.png"/><Relationship Id="rId14" Type="http://schemas.openxmlformats.org/officeDocument/2006/relationships/image" Target="../media/image19.png"/><Relationship Id="rId13" Type="http://schemas.openxmlformats.org/officeDocument/2006/relationships/image" Target="../media/image30.svg"/><Relationship Id="rId12" Type="http://schemas.openxmlformats.org/officeDocument/2006/relationships/image" Target="../media/image29.png"/><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tags" Target="../tags/tag140.xml"/></Relationships>
</file>

<file path=ppt/slides/_rels/slide17.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151.xml"/><Relationship Id="rId7" Type="http://schemas.openxmlformats.org/officeDocument/2006/relationships/image" Target="../media/image33.jpeg"/><Relationship Id="rId6" Type="http://schemas.openxmlformats.org/officeDocument/2006/relationships/image" Target="../media/image3.png"/><Relationship Id="rId5" Type="http://schemas.openxmlformats.org/officeDocument/2006/relationships/tags" Target="../tags/tag150.xml"/><Relationship Id="rId4" Type="http://schemas.openxmlformats.org/officeDocument/2006/relationships/image" Target="../media/image2.png"/><Relationship Id="rId3" Type="http://schemas.openxmlformats.org/officeDocument/2006/relationships/tags" Target="../tags/tag149.xml"/><Relationship Id="rId2" Type="http://schemas.openxmlformats.org/officeDocument/2006/relationships/image" Target="../media/image1.png"/><Relationship Id="rId18" Type="http://schemas.openxmlformats.org/officeDocument/2006/relationships/slideLayout" Target="../slideLayouts/slideLayout1.xml"/><Relationship Id="rId17" Type="http://schemas.openxmlformats.org/officeDocument/2006/relationships/tags" Target="../tags/tag156.xml"/><Relationship Id="rId16" Type="http://schemas.microsoft.com/office/2007/relationships/hdphoto" Target="../media/image10.wdp"/><Relationship Id="rId15" Type="http://schemas.openxmlformats.org/officeDocument/2006/relationships/image" Target="../media/image9.png"/><Relationship Id="rId14" Type="http://schemas.openxmlformats.org/officeDocument/2006/relationships/tags" Target="../tags/tag155.xml"/><Relationship Id="rId13" Type="http://schemas.openxmlformats.org/officeDocument/2006/relationships/tags" Target="../tags/tag154.xml"/><Relationship Id="rId12" Type="http://schemas.openxmlformats.org/officeDocument/2006/relationships/image" Target="../media/image13.png"/><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tags" Target="../tags/tag148.xml"/></Relationships>
</file>

<file path=ppt/slides/_rels/slide18.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61.xml"/><Relationship Id="rId7" Type="http://schemas.openxmlformats.org/officeDocument/2006/relationships/image" Target="../media/image7.png"/><Relationship Id="rId6" Type="http://schemas.openxmlformats.org/officeDocument/2006/relationships/tags" Target="../tags/tag160.xml"/><Relationship Id="rId5" Type="http://schemas.openxmlformats.org/officeDocument/2006/relationships/image" Target="../media/image2.png"/><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image" Target="../media/image1.png"/><Relationship Id="rId14" Type="http://schemas.openxmlformats.org/officeDocument/2006/relationships/slideLayout" Target="../slideLayouts/slideLayout1.xml"/><Relationship Id="rId13" Type="http://schemas.openxmlformats.org/officeDocument/2006/relationships/tags" Target="../tags/tag163.xml"/><Relationship Id="rId12" Type="http://schemas.microsoft.com/office/2007/relationships/hdphoto" Target="../media/image10.wdp"/><Relationship Id="rId11" Type="http://schemas.openxmlformats.org/officeDocument/2006/relationships/image" Target="../media/image9.png"/><Relationship Id="rId10" Type="http://schemas.openxmlformats.org/officeDocument/2006/relationships/tags" Target="../tags/tag162.xml"/><Relationship Id="rId1" Type="http://schemas.openxmlformats.org/officeDocument/2006/relationships/tags" Target="../tags/tag157.xml"/></Relationships>
</file>

<file path=ppt/slides/_rels/slide2.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image" Target="../media/image3.png"/><Relationship Id="rId7" Type="http://schemas.openxmlformats.org/officeDocument/2006/relationships/tags" Target="../tags/tag40.xml"/><Relationship Id="rId6" Type="http://schemas.openxmlformats.org/officeDocument/2006/relationships/image" Target="../media/image7.png"/><Relationship Id="rId5" Type="http://schemas.openxmlformats.org/officeDocument/2006/relationships/tags" Target="../tags/tag39.xml"/><Relationship Id="rId46" Type="http://schemas.openxmlformats.org/officeDocument/2006/relationships/slideLayout" Target="../slideLayouts/slideLayout1.xml"/><Relationship Id="rId45" Type="http://schemas.openxmlformats.org/officeDocument/2006/relationships/tags" Target="../tags/tag76.xml"/><Relationship Id="rId44" Type="http://schemas.openxmlformats.org/officeDocument/2006/relationships/tags" Target="../tags/tag75.xml"/><Relationship Id="rId43" Type="http://schemas.openxmlformats.org/officeDocument/2006/relationships/tags" Target="../tags/tag74.xml"/><Relationship Id="rId42" Type="http://schemas.openxmlformats.org/officeDocument/2006/relationships/tags" Target="../tags/tag73.xml"/><Relationship Id="rId41" Type="http://schemas.openxmlformats.org/officeDocument/2006/relationships/tags" Target="../tags/tag72.xml"/><Relationship Id="rId40" Type="http://schemas.openxmlformats.org/officeDocument/2006/relationships/tags" Target="../tags/tag71.xml"/><Relationship Id="rId4" Type="http://schemas.openxmlformats.org/officeDocument/2006/relationships/image" Target="../media/image6.png"/><Relationship Id="rId39" Type="http://schemas.openxmlformats.org/officeDocument/2006/relationships/tags" Target="../tags/tag70.xml"/><Relationship Id="rId38" Type="http://schemas.openxmlformats.org/officeDocument/2006/relationships/tags" Target="../tags/tag69.xml"/><Relationship Id="rId37" Type="http://schemas.openxmlformats.org/officeDocument/2006/relationships/image" Target="../media/image12.png"/><Relationship Id="rId36" Type="http://schemas.openxmlformats.org/officeDocument/2006/relationships/tags" Target="../tags/tag68.xml"/><Relationship Id="rId35" Type="http://schemas.openxmlformats.org/officeDocument/2006/relationships/tags" Target="../tags/tag67.xml"/><Relationship Id="rId34" Type="http://schemas.openxmlformats.org/officeDocument/2006/relationships/tags" Target="../tags/tag66.xml"/><Relationship Id="rId33" Type="http://schemas.openxmlformats.org/officeDocument/2006/relationships/tags" Target="../tags/tag65.xml"/><Relationship Id="rId32" Type="http://schemas.openxmlformats.org/officeDocument/2006/relationships/tags" Target="../tags/tag64.xml"/><Relationship Id="rId31" Type="http://schemas.openxmlformats.org/officeDocument/2006/relationships/tags" Target="../tags/tag63.xml"/><Relationship Id="rId30" Type="http://schemas.openxmlformats.org/officeDocument/2006/relationships/tags" Target="../tags/tag62.xml"/><Relationship Id="rId3" Type="http://schemas.openxmlformats.org/officeDocument/2006/relationships/tags" Target="../tags/tag38.xml"/><Relationship Id="rId29" Type="http://schemas.openxmlformats.org/officeDocument/2006/relationships/tags" Target="../tags/tag61.xml"/><Relationship Id="rId28" Type="http://schemas.openxmlformats.org/officeDocument/2006/relationships/tags" Target="../tags/tag60.xml"/><Relationship Id="rId27" Type="http://schemas.openxmlformats.org/officeDocument/2006/relationships/tags" Target="../tags/tag59.xml"/><Relationship Id="rId26" Type="http://schemas.openxmlformats.org/officeDocument/2006/relationships/tags" Target="../tags/tag58.xml"/><Relationship Id="rId25" Type="http://schemas.openxmlformats.org/officeDocument/2006/relationships/tags" Target="../tags/tag57.xml"/><Relationship Id="rId24" Type="http://schemas.openxmlformats.org/officeDocument/2006/relationships/tags" Target="../tags/tag56.xml"/><Relationship Id="rId23" Type="http://schemas.openxmlformats.org/officeDocument/2006/relationships/tags" Target="../tags/tag55.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image" Target="../media/image1.png"/><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7.xml"/></Relationships>
</file>

<file path=ppt/slides/_rels/slide3.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image" Target="../media/image3.png"/><Relationship Id="rId7" Type="http://schemas.openxmlformats.org/officeDocument/2006/relationships/tags" Target="../tags/tag80.xml"/><Relationship Id="rId6" Type="http://schemas.openxmlformats.org/officeDocument/2006/relationships/image" Target="../media/image7.png"/><Relationship Id="rId5" Type="http://schemas.openxmlformats.org/officeDocument/2006/relationships/tags" Target="../tags/tag79.xml"/><Relationship Id="rId4" Type="http://schemas.openxmlformats.org/officeDocument/2006/relationships/image" Target="../media/image2.png"/><Relationship Id="rId3" Type="http://schemas.openxmlformats.org/officeDocument/2006/relationships/tags" Target="../tags/tag78.xml"/><Relationship Id="rId25" Type="http://schemas.openxmlformats.org/officeDocument/2006/relationships/slideLayout" Target="../slideLayouts/slideLayout1.xml"/><Relationship Id="rId24" Type="http://schemas.openxmlformats.org/officeDocument/2006/relationships/tags" Target="../tags/tag91.xml"/><Relationship Id="rId23" Type="http://schemas.openxmlformats.org/officeDocument/2006/relationships/tags" Target="../tags/tag90.xml"/><Relationship Id="rId22" Type="http://schemas.openxmlformats.org/officeDocument/2006/relationships/tags" Target="../tags/tag89.xml"/><Relationship Id="rId21" Type="http://schemas.openxmlformats.org/officeDocument/2006/relationships/tags" Target="../tags/tag88.xml"/><Relationship Id="rId20" Type="http://schemas.microsoft.com/office/2007/relationships/hdphoto" Target="../media/image15.wdp"/><Relationship Id="rId2" Type="http://schemas.openxmlformats.org/officeDocument/2006/relationships/image" Target="../media/image1.png"/><Relationship Id="rId19" Type="http://schemas.openxmlformats.org/officeDocument/2006/relationships/image" Target="../media/image14.png"/><Relationship Id="rId18" Type="http://schemas.microsoft.com/office/2007/relationships/hdphoto" Target="../media/image10.wdp"/><Relationship Id="rId17" Type="http://schemas.openxmlformats.org/officeDocument/2006/relationships/image" Target="../media/image9.png"/><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image" Target="../media/image13.png"/><Relationship Id="rId10" Type="http://schemas.openxmlformats.org/officeDocument/2006/relationships/tags" Target="../tags/tag82.xml"/><Relationship Id="rId1" Type="http://schemas.openxmlformats.org/officeDocument/2006/relationships/tags" Target="../tags/tag77.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9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image" Target="../media/image16.png"/><Relationship Id="rId1" Type="http://schemas.openxmlformats.org/officeDocument/2006/relationships/tags" Target="../tags/tag92.xml"/></Relationships>
</file>

<file path=ppt/slides/_rels/slide5.xml.rels><?xml version="1.0" encoding="UTF-8" standalone="yes"?>
<Relationships xmlns="http://schemas.openxmlformats.org/package/2006/relationships"><Relationship Id="rId9" Type="http://schemas.openxmlformats.org/officeDocument/2006/relationships/image" Target="../media/image23.svg"/><Relationship Id="rId8" Type="http://schemas.openxmlformats.org/officeDocument/2006/relationships/image" Target="../media/image22.png"/><Relationship Id="rId7" Type="http://schemas.openxmlformats.org/officeDocument/2006/relationships/image" Target="../media/image21.svg"/><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image" Target="../media/image16.png"/><Relationship Id="rId11" Type="http://schemas.openxmlformats.org/officeDocument/2006/relationships/slideLayout" Target="../slideLayouts/slideLayout1.xml"/><Relationship Id="rId10" Type="http://schemas.openxmlformats.org/officeDocument/2006/relationships/tags" Target="../tags/tag99.xml"/><Relationship Id="rId1" Type="http://schemas.openxmlformats.org/officeDocument/2006/relationships/tags" Target="../tags/tag96.xml"/></Relationships>
</file>

<file path=ppt/slides/_rels/slide6.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image" Target="../media/image25.svg"/><Relationship Id="rId7" Type="http://schemas.openxmlformats.org/officeDocument/2006/relationships/image" Target="../media/image24.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image" Target="../media/image16.png"/><Relationship Id="rId10" Type="http://schemas.openxmlformats.org/officeDocument/2006/relationships/slideLayout" Target="../slideLayouts/slideLayout1.xml"/><Relationship Id="rId1" Type="http://schemas.openxmlformats.org/officeDocument/2006/relationships/tags" Target="../tags/tag100.xml"/></Relationships>
</file>

<file path=ppt/slides/_rels/slide7.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image" Target="../media/image27.svg"/><Relationship Id="rId7" Type="http://schemas.openxmlformats.org/officeDocument/2006/relationships/image" Target="../media/image2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image" Target="../media/image16.png"/><Relationship Id="rId10" Type="http://schemas.openxmlformats.org/officeDocument/2006/relationships/slideLayout" Target="../slideLayouts/slideLayout1.xml"/><Relationship Id="rId1" Type="http://schemas.openxmlformats.org/officeDocument/2006/relationships/tags" Target="../tags/tag104.xml"/></Relationships>
</file>

<file path=ppt/slides/_rels/slide8.xml.rels><?xml version="1.0" encoding="UTF-8" standalone="yes"?>
<Relationships xmlns="http://schemas.openxmlformats.org/package/2006/relationships"><Relationship Id="rId9" Type="http://schemas.openxmlformats.org/officeDocument/2006/relationships/image" Target="../media/image19.png"/><Relationship Id="rId8" Type="http://schemas.microsoft.com/office/2007/relationships/hdphoto" Target="../media/image15.wdp"/><Relationship Id="rId7" Type="http://schemas.openxmlformats.org/officeDocument/2006/relationships/image" Target="../media/image14.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image" Target="../media/image16.png"/><Relationship Id="rId11" Type="http://schemas.openxmlformats.org/officeDocument/2006/relationships/slideLayout" Target="../slideLayouts/slideLayout1.xml"/><Relationship Id="rId10" Type="http://schemas.openxmlformats.org/officeDocument/2006/relationships/tags" Target="../tags/tag111.xml"/><Relationship Id="rId1" Type="http://schemas.openxmlformats.org/officeDocument/2006/relationships/tags" Target="../tags/tag108.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1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image" Target="../media/image16.png"/><Relationship Id="rId1" Type="http://schemas.openxmlformats.org/officeDocument/2006/relationships/tags" Target="../tags/tag1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nvPicPr>
        <p:blipFill>
          <a:blip r:embed="rId1" cstate="email"/>
          <a:srcRect/>
          <a:stretch>
            <a:fillRect/>
          </a:stretch>
        </p:blipFill>
        <p:spPr>
          <a:xfrm>
            <a:off x="0" y="2"/>
            <a:ext cx="12192000" cy="6095365"/>
          </a:xfrm>
          <a:prstGeom prst="rect">
            <a:avLst/>
          </a:prstGeom>
        </p:spPr>
      </p:pic>
      <p:grpSp>
        <p:nvGrpSpPr>
          <p:cNvPr id="24" name="图形"/>
          <p:cNvGrpSpPr/>
          <p:nvPr/>
        </p:nvGrpSpPr>
        <p:grpSpPr>
          <a:xfrm>
            <a:off x="439421" y="370842"/>
            <a:ext cx="819785" cy="315595"/>
            <a:chOff x="692" y="584"/>
            <a:chExt cx="1291" cy="497"/>
          </a:xfrm>
        </p:grpSpPr>
        <p:sp>
          <p:nvSpPr>
            <p:cNvPr id="19" name="图形"/>
            <p:cNvSpPr/>
            <p:nvPr>
              <p:custDataLst>
                <p:tags r:id="rId2"/>
              </p:custDataLst>
            </p:nvPr>
          </p:nvSpPr>
          <p:spPr>
            <a:xfrm>
              <a:off x="692"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1" name="图形"/>
            <p:cNvSpPr/>
            <p:nvPr>
              <p:custDataLst>
                <p:tags r:id="rId3"/>
              </p:custDataLst>
            </p:nvPr>
          </p:nvSpPr>
          <p:spPr>
            <a:xfrm>
              <a:off x="1089" y="584"/>
              <a:ext cx="497" cy="497"/>
            </a:xfrm>
            <a:prstGeom prst="ellipse">
              <a:avLst/>
            </a:prstGeom>
            <a:gradFill>
              <a:gsLst>
                <a:gs pos="0">
                  <a:srgbClr val="F6CB39"/>
                </a:gs>
                <a:gs pos="100000">
                  <a:schemeClr val="accent4"/>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2" name="图形"/>
            <p:cNvSpPr/>
            <p:nvPr>
              <p:custDataLst>
                <p:tags r:id="rId4"/>
              </p:custDataLst>
            </p:nvPr>
          </p:nvSpPr>
          <p:spPr>
            <a:xfrm>
              <a:off x="1486"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3" name="图形" descr="643bea698bdff679"/>
          <p:cNvPicPr>
            <a:picLocks noChangeAspect="1"/>
          </p:cNvPicPr>
          <p:nvPr/>
        </p:nvPicPr>
        <p:blipFill>
          <a:blip r:embed="rId5" cstate="email"/>
          <a:stretch>
            <a:fillRect/>
          </a:stretch>
        </p:blipFill>
        <p:spPr>
          <a:xfrm>
            <a:off x="0" y="776605"/>
            <a:ext cx="12192000" cy="6096000"/>
          </a:xfrm>
          <a:prstGeom prst="rect">
            <a:avLst/>
          </a:prstGeom>
        </p:spPr>
      </p:pic>
      <p:pic>
        <p:nvPicPr>
          <p:cNvPr id="25" name="图形" descr="63e64362e634d"/>
          <p:cNvPicPr>
            <a:picLocks noChangeAspect="1"/>
          </p:cNvPicPr>
          <p:nvPr/>
        </p:nvPicPr>
        <p:blipFill>
          <a:blip r:embed="rId6"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13031" y="5118100"/>
            <a:ext cx="1482725" cy="1548130"/>
          </a:xfrm>
          <a:prstGeom prst="rect">
            <a:avLst/>
          </a:prstGeom>
        </p:spPr>
      </p:pic>
      <p:pic>
        <p:nvPicPr>
          <p:cNvPr id="27" name="图形" descr="63e64362e634d"/>
          <p:cNvPicPr>
            <a:picLocks noChangeAspect="1"/>
          </p:cNvPicPr>
          <p:nvPr>
            <p:custDataLst>
              <p:tags r:id="rId9"/>
            </p:custDataLst>
          </p:nvPr>
        </p:nvPicPr>
        <p:blipFill>
          <a:blip r:embed="rId10" cstate="email"/>
          <a:srcRect/>
          <a:stretch>
            <a:fillRect/>
          </a:stretch>
        </p:blipFill>
        <p:spPr>
          <a:xfrm>
            <a:off x="7363460" y="4337050"/>
            <a:ext cx="1289685" cy="885190"/>
          </a:xfrm>
          <a:prstGeom prst="rect">
            <a:avLst/>
          </a:prstGeom>
        </p:spPr>
      </p:pic>
      <p:sp>
        <p:nvSpPr>
          <p:cNvPr id="5" name="文本框 4"/>
          <p:cNvSpPr txBox="1"/>
          <p:nvPr/>
        </p:nvSpPr>
        <p:spPr>
          <a:xfrm>
            <a:off x="970915" y="1549400"/>
            <a:ext cx="8768080" cy="1229995"/>
          </a:xfrm>
          <a:prstGeom prst="rect">
            <a:avLst/>
          </a:prstGeom>
          <a:noFill/>
          <a:ln w="9525">
            <a:noFill/>
          </a:ln>
        </p:spPr>
        <p:txBody>
          <a:bodyPr wrap="square">
            <a:spAutoFit/>
          </a:bodyPr>
          <a:p>
            <a:pPr indent="0" algn="ctr"/>
            <a:endParaRPr lang="zh-CN" sz="20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a:p>
            <a:pPr indent="0" algn="ctr"/>
            <a:r>
              <a:rPr lang="zh-CN"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任务四</a:t>
            </a:r>
            <a:r>
              <a:rPr lang="en-US" altLang="zh-CN"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  </a:t>
            </a:r>
            <a:r>
              <a:rPr 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 </a:t>
            </a:r>
            <a:r>
              <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数据安全意识强</a:t>
            </a:r>
            <a:endPar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p:txBody>
      </p:sp>
      <p:sp>
        <p:nvSpPr>
          <p:cNvPr id="8" name="图形"/>
          <p:cNvSpPr txBox="1"/>
          <p:nvPr>
            <p:custDataLst>
              <p:tags r:id="rId11"/>
            </p:custDataLst>
          </p:nvPr>
        </p:nvSpPr>
        <p:spPr>
          <a:xfrm>
            <a:off x="1447800" y="370840"/>
            <a:ext cx="4302125" cy="433705"/>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chor="t">
            <a:noAutofit/>
          </a:bodyPr>
          <a:p>
            <a:pPr algn="just"/>
            <a:r>
              <a:rPr 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四</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年级</a:t>
            </a:r>
            <a:r>
              <a:rPr 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下</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册</a:t>
            </a:r>
            <a:r>
              <a:rPr 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主题一</a:t>
            </a:r>
            <a:r>
              <a:rPr lang="en-US" alt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数据管理与安全</a:t>
            </a:r>
            <a:endPar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endParaRPr>
          </a:p>
        </p:txBody>
      </p:sp>
      <p:pic>
        <p:nvPicPr>
          <p:cNvPr id="10" name="图片 9"/>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flipH="1">
            <a:off x="7720965" y="1645920"/>
            <a:ext cx="4979670" cy="5226685"/>
          </a:xfrm>
          <a:prstGeom prst="rect">
            <a:avLst/>
          </a:prstGeom>
        </p:spPr>
      </p:pic>
      <p:pic>
        <p:nvPicPr>
          <p:cNvPr id="4" name="图片 3" descr="mmexport1737257251427"/>
          <p:cNvPicPr>
            <a:picLocks noChangeAspect="1"/>
          </p:cNvPicPr>
          <p:nvPr/>
        </p:nvPicPr>
        <p:blipFill>
          <a:blip r:embed="rId14"/>
          <a:stretch>
            <a:fillRect/>
          </a:stretch>
        </p:blipFill>
        <p:spPr>
          <a:xfrm>
            <a:off x="3229610" y="4467225"/>
            <a:ext cx="3963670" cy="537845"/>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65400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二：写一写</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1123315" y="1841500"/>
            <a:ext cx="10074910" cy="1040765"/>
          </a:xfrm>
          <a:prstGeom prst="rect">
            <a:avLst/>
          </a:prstGeom>
          <a:noFill/>
          <a:ln w="9525">
            <a:noFill/>
          </a:ln>
        </p:spPr>
        <p:txBody>
          <a:bodyPr>
            <a:noAutofit/>
          </a:bodyPr>
          <a:p>
            <a:pPr indent="457200" algn="just" fontAlgn="auto">
              <a:lnSpc>
                <a:spcPts val="3700"/>
              </a:lnSpc>
            </a:pPr>
            <a:r>
              <a:rPr lang="en-US" altLang="zh-CN" sz="2800" b="1">
                <a:latin typeface="楷体" panose="02010609060101010101" charset="-122"/>
                <a:ea typeface="楷体" panose="02010609060101010101" charset="-122"/>
              </a:rPr>
              <a:t>  </a:t>
            </a:r>
            <a:r>
              <a:rPr lang="zh-CN" sz="2800" b="1">
                <a:latin typeface="楷体" panose="02010609060101010101" charset="-122"/>
                <a:ea typeface="楷体" panose="02010609060101010101" charset="-122"/>
              </a:rPr>
              <a:t>有些快递企业在快递单上展示收件人完整的电话号码，这样的做法可能会导致什么样的不良后果？</a:t>
            </a:r>
            <a:endParaRPr lang="zh-CN" sz="2800" b="1">
              <a:latin typeface="楷体" panose="02010609060101010101" charset="-122"/>
              <a:ea typeface="楷体" panose="02010609060101010101" charset="-122"/>
            </a:endParaRPr>
          </a:p>
        </p:txBody>
      </p:sp>
      <p:sp>
        <p:nvSpPr>
          <p:cNvPr id="15" name="图形"/>
          <p:cNvSpPr txBox="1"/>
          <p:nvPr/>
        </p:nvSpPr>
        <p:spPr>
          <a:xfrm>
            <a:off x="2999740" y="2983230"/>
            <a:ext cx="7677785" cy="2667635"/>
          </a:xfrm>
          <a:prstGeom prst="rect">
            <a:avLst/>
          </a:prstGeom>
          <a:noFill/>
        </p:spPr>
        <p:txBody>
          <a:bodyPr wrap="square" rtlCol="0" anchor="t">
            <a:noAutofit/>
          </a:bodyPr>
          <a:p>
            <a:pPr indent="457200" algn="just">
              <a:lnSpc>
                <a:spcPts val="3500"/>
              </a:lnSpc>
              <a:buClrTx/>
              <a:buSzTx/>
              <a:buNone/>
            </a:pPr>
            <a:r>
              <a:rPr lang="en-US" altLang="zh-CN" sz="2800" b="1">
                <a:solidFill>
                  <a:srgbClr val="FF0000"/>
                </a:solidFill>
                <a:latin typeface="楷体" panose="02010609060101010101" charset="-122"/>
                <a:ea typeface="楷体" panose="02010609060101010101" charset="-122"/>
                <a:sym typeface="Times New Roman" panose="02020603050405020304"/>
              </a:rPr>
              <a:t> </a:t>
            </a:r>
            <a:r>
              <a:rPr sz="2800" b="1">
                <a:solidFill>
                  <a:srgbClr val="FF0000"/>
                </a:solidFill>
                <a:latin typeface="楷体" panose="02010609060101010101" charset="-122"/>
                <a:ea typeface="楷体" panose="02010609060101010101" charset="-122"/>
                <a:sym typeface="Times New Roman" panose="02020603050405020304"/>
              </a:rPr>
              <a:t>1.隐私泄露，可能被用于骚扰或诈骗。</a:t>
            </a:r>
            <a:endParaRPr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lang="en-US" sz="2800" b="1">
                <a:solidFill>
                  <a:srgbClr val="FF0000"/>
                </a:solidFill>
                <a:latin typeface="楷体" panose="02010609060101010101" charset="-122"/>
                <a:ea typeface="楷体" panose="02010609060101010101" charset="-122"/>
                <a:sym typeface="Times New Roman" panose="02020603050405020304"/>
              </a:rPr>
              <a:t> </a:t>
            </a:r>
            <a:r>
              <a:rPr sz="2800" b="1">
                <a:solidFill>
                  <a:srgbClr val="FF0000"/>
                </a:solidFill>
                <a:latin typeface="楷体" panose="02010609060101010101" charset="-122"/>
                <a:ea typeface="楷体" panose="02010609060101010101" charset="-122"/>
                <a:sym typeface="Times New Roman" panose="02020603050405020304"/>
              </a:rPr>
              <a:t>2.增加个人信息被非法查询的风险，威胁个人和家庭安全。</a:t>
            </a:r>
            <a:endParaRPr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lang="en-US" sz="2800" b="1">
                <a:solidFill>
                  <a:srgbClr val="FF0000"/>
                </a:solidFill>
                <a:latin typeface="楷体" panose="02010609060101010101" charset="-122"/>
                <a:ea typeface="楷体" panose="02010609060101010101" charset="-122"/>
                <a:sym typeface="Times New Roman" panose="02020603050405020304"/>
              </a:rPr>
              <a:t> </a:t>
            </a:r>
            <a:r>
              <a:rPr sz="2800" b="1">
                <a:solidFill>
                  <a:srgbClr val="FF0000"/>
                </a:solidFill>
                <a:latin typeface="楷体" panose="02010609060101010101" charset="-122"/>
                <a:ea typeface="楷体" panose="02010609060101010101" charset="-122"/>
                <a:sym typeface="Times New Roman" panose="02020603050405020304"/>
              </a:rPr>
              <a:t>3.影响用户对快递企业的信任。</a:t>
            </a:r>
            <a:endParaRPr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lang="en-US" sz="2800" b="1">
                <a:solidFill>
                  <a:srgbClr val="FF0000"/>
                </a:solidFill>
                <a:latin typeface="楷体" panose="02010609060101010101" charset="-122"/>
                <a:ea typeface="楷体" panose="02010609060101010101" charset="-122"/>
                <a:sym typeface="Times New Roman" panose="02020603050405020304"/>
              </a:rPr>
              <a:t> </a:t>
            </a:r>
            <a:r>
              <a:rPr sz="2800" b="1">
                <a:solidFill>
                  <a:srgbClr val="FF0000"/>
                </a:solidFill>
                <a:latin typeface="楷体" panose="02010609060101010101" charset="-122"/>
                <a:ea typeface="楷体" panose="02010609060101010101" charset="-122"/>
                <a:sym typeface="Times New Roman" panose="02020603050405020304"/>
              </a:rPr>
              <a:t>4.违反《中华人民共和国邮政法》，快递企业可能面临处罚。</a:t>
            </a:r>
            <a:endParaRPr sz="2800" b="1">
              <a:solidFill>
                <a:srgbClr val="FF0000"/>
              </a:solidFill>
              <a:latin typeface="楷体" panose="02010609060101010101" charset="-122"/>
              <a:ea typeface="楷体" panose="02010609060101010101" charset="-122"/>
              <a:sym typeface="Times New Roman" panose="02020603050405020304"/>
            </a:endParaRPr>
          </a:p>
        </p:txBody>
      </p:sp>
      <p:pic>
        <p:nvPicPr>
          <p:cNvPr id="3" name="图片 2" descr="车辆信息查询"/>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10335" y="1730375"/>
            <a:ext cx="560070" cy="560070"/>
          </a:xfrm>
          <a:prstGeom prst="rect">
            <a:avLst/>
          </a:prstGeom>
        </p:spPr>
      </p:pic>
      <p:pic>
        <p:nvPicPr>
          <p:cNvPr id="13" name="图片 12"/>
          <p:cNvPicPr>
            <a:picLocks noChangeAspect="1"/>
          </p:cNvPicPr>
          <p:nvPr/>
        </p:nvPicPr>
        <p:blipFill>
          <a:blip r:embed="rId7">
            <a:extLst>
              <a:ext uri="{BEBA8EAE-BF5A-486C-A8C5-ECC9F3942E4B}">
                <a14:imgProps xmlns:a14="http://schemas.microsoft.com/office/drawing/2010/main">
                  <a14:imgLayer r:embed="rId8">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54610" y="3346450"/>
            <a:ext cx="3345180" cy="3511550"/>
          </a:xfrm>
          <a:prstGeom prst="rect">
            <a:avLst/>
          </a:prstGeom>
        </p:spPr>
      </p:pic>
      <p:pic>
        <p:nvPicPr>
          <p:cNvPr id="19" name="图片 18" descr="时间"/>
          <p:cNvPicPr>
            <a:picLocks noChangeAspect="1"/>
          </p:cNvPicPr>
          <p:nvPr/>
        </p:nvPicPr>
        <p:blipFill>
          <a:blip r:embed="rId9"/>
          <a:stretch>
            <a:fillRect/>
          </a:stretch>
        </p:blipFill>
        <p:spPr>
          <a:xfrm>
            <a:off x="6990715" y="5623560"/>
            <a:ext cx="726440" cy="726440"/>
          </a:xfrm>
          <a:prstGeom prst="rect">
            <a:avLst/>
          </a:prstGeom>
        </p:spPr>
      </p:pic>
      <p:sp>
        <p:nvSpPr>
          <p:cNvPr id="2" name="文本框 1"/>
          <p:cNvSpPr txBox="1"/>
          <p:nvPr/>
        </p:nvSpPr>
        <p:spPr>
          <a:xfrm>
            <a:off x="7263765" y="5742940"/>
            <a:ext cx="2620010" cy="450215"/>
          </a:xfrm>
          <a:prstGeom prst="rect">
            <a:avLst/>
          </a:prstGeom>
          <a:noFill/>
        </p:spPr>
        <p:txBody>
          <a:bodyPr wrap="square" rtlCol="0" anchor="t">
            <a:spAutoFit/>
          </a:bodyPr>
          <a:p>
            <a:pPr indent="457200" algn="just" fontAlgn="auto">
              <a:lnSpc>
                <a:spcPts val="2800"/>
              </a:lnSpc>
            </a:pPr>
            <a:r>
              <a:rPr lang="zh-CN" sz="2800" b="1">
                <a:solidFill>
                  <a:srgbClr val="FF0000"/>
                </a:solidFill>
                <a:latin typeface="楷体" panose="02010609060101010101" charset="-122"/>
                <a:ea typeface="楷体" panose="02010609060101010101" charset="-122"/>
                <a:sym typeface="+mn-ea"/>
              </a:rPr>
              <a:t>五分钟</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5835870" cy="624840"/>
            <a:chOff x="9792" y="2872"/>
            <a:chExt cx="5764" cy="984"/>
          </a:xfrm>
        </p:grpSpPr>
        <p:sp>
          <p:nvSpPr>
            <p:cNvPr id="16" name="图形"/>
            <p:cNvSpPr/>
            <p:nvPr>
              <p:custDataLst>
                <p:tags r:id="rId3"/>
              </p:custDataLst>
            </p:nvPr>
          </p:nvSpPr>
          <p:spPr>
            <a:xfrm>
              <a:off x="9792" y="2887"/>
              <a:ext cx="5764"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5517"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案例：数据安全与国家安全</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13" name="https://img8.file.cache.docer.com/storage/1681108120056581000/8af5eddebc391b4f513b763471dffb89.png" descr="文件管理.png"/>
          <p:cNvPicPr>
            <a:picLocks noChangeAspect="1"/>
          </p:cNvPicPr>
          <p:nvPr/>
        </p:nvPicPr>
        <p:blipFill>
          <a:blip r:embed="rId5"/>
          <a:stretch>
            <a:fillRect/>
          </a:stretch>
        </p:blipFill>
        <p:spPr>
          <a:xfrm>
            <a:off x="1383665" y="1731010"/>
            <a:ext cx="559435" cy="559435"/>
          </a:xfrm>
          <a:prstGeom prst="rect">
            <a:avLst/>
          </a:prstGeom>
        </p:spPr>
      </p:pic>
      <p:pic>
        <p:nvPicPr>
          <p:cNvPr id="15" name="https://docer-ks3.wpscdn.cn/picture/168463187/440524b75615593eed6328b34f0d6668_612.jpg" descr="放大镜书籍卡通高清png免抠元素"/>
          <p:cNvPicPr>
            <a:picLocks noChangeAspect="1"/>
          </p:cNvPicPr>
          <p:nvPr/>
        </p:nvPicPr>
        <p:blipFill>
          <a:blip r:embed="rId6">
            <a:alphaModFix amt="80000"/>
          </a:blip>
          <a:stretch>
            <a:fillRect/>
          </a:stretch>
        </p:blipFill>
        <p:spPr>
          <a:xfrm>
            <a:off x="9125585" y="4458335"/>
            <a:ext cx="2072640" cy="2176780"/>
          </a:xfrm>
          <a:prstGeom prst="rect">
            <a:avLst/>
          </a:prstGeom>
        </p:spPr>
      </p:pic>
      <p:pic>
        <p:nvPicPr>
          <p:cNvPr id="5" name="图片 4" descr="气象采集_cgi-bin_mmwebwx-bin_webwxgetmsgimg__&amp;MsgID=6527254149686615058&amp;skey=@crypt_ca3c6609_ae63a1b53bf52a08aa6c6f3555ef274a&amp;mmweb_appid=wx_webfilehelper_2025-02-04_13-32-37"/>
          <p:cNvPicPr>
            <a:picLocks noChangeAspect="1"/>
          </p:cNvPicPr>
          <p:nvPr/>
        </p:nvPicPr>
        <p:blipFill>
          <a:blip r:embed="rId7"/>
          <a:stretch>
            <a:fillRect/>
          </a:stretch>
        </p:blipFill>
        <p:spPr>
          <a:xfrm>
            <a:off x="3707130" y="1731010"/>
            <a:ext cx="4680000" cy="4680000"/>
          </a:xfrm>
          <a:prstGeom prst="rect">
            <a:avLst/>
          </a:prstGeom>
        </p:spPr>
      </p:pic>
      <p:sp>
        <p:nvSpPr>
          <p:cNvPr id="11" name="文本框 10"/>
          <p:cNvSpPr txBox="1"/>
          <p:nvPr/>
        </p:nvSpPr>
        <p:spPr>
          <a:xfrm>
            <a:off x="696595" y="2620010"/>
            <a:ext cx="1892935" cy="808990"/>
          </a:xfrm>
          <a:prstGeom prst="rect">
            <a:avLst/>
          </a:prstGeom>
          <a:noFill/>
        </p:spPr>
        <p:txBody>
          <a:bodyPr wrap="square" rtlCol="0" anchor="t">
            <a:spAutoFit/>
          </a:bodyPr>
          <a:p>
            <a:pPr indent="0" algn="ctr" fontAlgn="auto">
              <a:lnSpc>
                <a:spcPts val="2800"/>
              </a:lnSpc>
            </a:pPr>
            <a:r>
              <a:rPr lang="zh-CN" sz="2800" b="1">
                <a:solidFill>
                  <a:schemeClr val="tx1"/>
                </a:solidFill>
                <a:latin typeface="楷体" panose="02010609060101010101" charset="-122"/>
                <a:ea typeface="楷体" panose="02010609060101010101" charset="-122"/>
                <a:sym typeface="+mn-ea"/>
              </a:rPr>
              <a:t>非法采集</a:t>
            </a:r>
            <a:r>
              <a:rPr lang="zh-CN" sz="2800" b="1">
                <a:solidFill>
                  <a:srgbClr val="FF0000"/>
                </a:solidFill>
                <a:latin typeface="楷体" panose="02010609060101010101" charset="-122"/>
                <a:ea typeface="楷体" panose="02010609060101010101" charset="-122"/>
                <a:sym typeface="+mn-ea"/>
              </a:rPr>
              <a:t>气象</a:t>
            </a:r>
            <a:r>
              <a:rPr lang="zh-CN" sz="2800" b="1">
                <a:solidFill>
                  <a:schemeClr val="tx1"/>
                </a:solidFill>
                <a:latin typeface="楷体" panose="02010609060101010101" charset="-122"/>
                <a:ea typeface="楷体" panose="02010609060101010101" charset="-122"/>
                <a:sym typeface="+mn-ea"/>
              </a:rPr>
              <a:t>数据</a:t>
            </a:r>
            <a:endParaRPr lang="zh-CN" altLang="en-US" sz="2800" b="1">
              <a:solidFill>
                <a:schemeClr val="tx1"/>
              </a:solidFill>
              <a:latin typeface="楷体" panose="02010609060101010101" charset="-122"/>
              <a:ea typeface="楷体" panose="02010609060101010101"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5835870" cy="624840"/>
            <a:chOff x="9792" y="2872"/>
            <a:chExt cx="5764" cy="984"/>
          </a:xfrm>
        </p:grpSpPr>
        <p:sp>
          <p:nvSpPr>
            <p:cNvPr id="16" name="图形"/>
            <p:cNvSpPr/>
            <p:nvPr>
              <p:custDataLst>
                <p:tags r:id="rId3"/>
              </p:custDataLst>
            </p:nvPr>
          </p:nvSpPr>
          <p:spPr>
            <a:xfrm>
              <a:off x="9792" y="2887"/>
              <a:ext cx="5764"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5517"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案例：数据安全与国家安全</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1123315" y="1841500"/>
            <a:ext cx="10074910" cy="1040765"/>
          </a:xfrm>
          <a:prstGeom prst="rect">
            <a:avLst/>
          </a:prstGeom>
          <a:noFill/>
          <a:ln w="9525">
            <a:noFill/>
          </a:ln>
        </p:spPr>
        <p:txBody>
          <a:bodyPr>
            <a:noAutofit/>
          </a:bodyPr>
          <a:p>
            <a:pPr indent="0" algn="just" fontAlgn="auto">
              <a:lnSpc>
                <a:spcPts val="3700"/>
              </a:lnSpc>
            </a:pPr>
            <a:r>
              <a:rPr lang="en-US" altLang="zh-CN" sz="2800" b="1">
                <a:latin typeface="楷体" panose="02010609060101010101" charset="-122"/>
                <a:ea typeface="楷体" panose="02010609060101010101" charset="-122"/>
              </a:rPr>
              <a:t>     </a:t>
            </a:r>
            <a:r>
              <a:rPr lang="zh-CN" sz="2800" b="1">
                <a:latin typeface="楷体" panose="02010609060101010101" charset="-122"/>
                <a:ea typeface="楷体" panose="02010609060101010101" charset="-122"/>
              </a:rPr>
              <a:t>国家安全机关在一次安全监测工作中发现，我国某军事基地周边架设了一台可疑的气象监测设备，该设备不仅具有广泛收集气象数据的能力，还能够精确地捕获地理位置信息，其收集的数据可同步传送至境外。经过深入调查，该气象监测设备是陈某在网上购买并私自架设运行。令人担忧的是，类似设备已售出超过 100 套，其中部分设备架设在我国的</a:t>
            </a:r>
            <a:endParaRPr lang="zh-CN" sz="2800" b="1">
              <a:latin typeface="楷体" panose="02010609060101010101" charset="-122"/>
              <a:ea typeface="楷体" panose="02010609060101010101" charset="-122"/>
            </a:endParaRPr>
          </a:p>
          <a:p>
            <a:pPr indent="0" algn="just" fontAlgn="auto">
              <a:lnSpc>
                <a:spcPts val="3700"/>
              </a:lnSpc>
            </a:pPr>
            <a:r>
              <a:rPr lang="zh-CN" sz="2800" b="1">
                <a:latin typeface="楷体" panose="02010609060101010101" charset="-122"/>
                <a:ea typeface="楷体" panose="02010609060101010101" charset="-122"/>
              </a:rPr>
              <a:t>边境地区。这些设备所收集的数据，大部分都被</a:t>
            </a:r>
            <a:endParaRPr lang="zh-CN" sz="2800" b="1">
              <a:latin typeface="楷体" panose="02010609060101010101" charset="-122"/>
              <a:ea typeface="楷体" panose="02010609060101010101" charset="-122"/>
            </a:endParaRPr>
          </a:p>
          <a:p>
            <a:pPr indent="0" algn="just" fontAlgn="auto">
              <a:lnSpc>
                <a:spcPts val="3700"/>
              </a:lnSpc>
            </a:pPr>
            <a:r>
              <a:rPr lang="zh-CN" sz="2800" b="1">
                <a:latin typeface="楷体" panose="02010609060101010101" charset="-122"/>
                <a:ea typeface="楷体" panose="02010609060101010101" charset="-122"/>
              </a:rPr>
              <a:t>传送至境外某气象观测机构的平台上。</a:t>
            </a:r>
            <a:endParaRPr lang="zh-CN" sz="2800" b="1">
              <a:latin typeface="楷体" panose="02010609060101010101" charset="-122"/>
              <a:ea typeface="楷体" panose="02010609060101010101" charset="-122"/>
            </a:endParaRPr>
          </a:p>
        </p:txBody>
      </p:sp>
      <p:pic>
        <p:nvPicPr>
          <p:cNvPr id="13" name="https://img8.file.cache.docer.com/storage/1681108120056581000/8af5eddebc391b4f513b763471dffb89.png" descr="文件管理.png"/>
          <p:cNvPicPr>
            <a:picLocks noChangeAspect="1"/>
          </p:cNvPicPr>
          <p:nvPr/>
        </p:nvPicPr>
        <p:blipFill>
          <a:blip r:embed="rId5"/>
          <a:stretch>
            <a:fillRect/>
          </a:stretch>
        </p:blipFill>
        <p:spPr>
          <a:xfrm>
            <a:off x="1383665" y="1731010"/>
            <a:ext cx="559435" cy="559435"/>
          </a:xfrm>
          <a:prstGeom prst="rect">
            <a:avLst/>
          </a:prstGeom>
        </p:spPr>
      </p:pic>
      <p:pic>
        <p:nvPicPr>
          <p:cNvPr id="15" name="https://docer-ks3.wpscdn.cn/picture/168463187/440524b75615593eed6328b34f0d6668_612.jpg" descr="放大镜书籍卡通高清png免抠元素"/>
          <p:cNvPicPr>
            <a:picLocks noChangeAspect="1"/>
          </p:cNvPicPr>
          <p:nvPr/>
        </p:nvPicPr>
        <p:blipFill>
          <a:blip r:embed="rId6">
            <a:alphaModFix amt="80000"/>
          </a:blip>
          <a:stretch>
            <a:fillRect/>
          </a:stretch>
        </p:blipFill>
        <p:spPr>
          <a:xfrm>
            <a:off x="9125585" y="4458335"/>
            <a:ext cx="2072640" cy="217678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65400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三：想一想</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1123315" y="1841500"/>
            <a:ext cx="10074910" cy="1040765"/>
          </a:xfrm>
          <a:prstGeom prst="rect">
            <a:avLst/>
          </a:prstGeom>
          <a:noFill/>
          <a:ln w="9525">
            <a:noFill/>
          </a:ln>
        </p:spPr>
        <p:txBody>
          <a:bodyPr>
            <a:noAutofit/>
          </a:bodyPr>
          <a:p>
            <a:pPr indent="457200" algn="just" fontAlgn="auto">
              <a:lnSpc>
                <a:spcPts val="3700"/>
              </a:lnSpc>
            </a:pPr>
            <a:r>
              <a:rPr lang="en-US" altLang="zh-CN" sz="2800" b="1">
                <a:latin typeface="楷体" panose="02010609060101010101" charset="-122"/>
                <a:ea typeface="楷体" panose="02010609060101010101" charset="-122"/>
              </a:rPr>
              <a:t>  </a:t>
            </a:r>
            <a:r>
              <a:rPr lang="zh-CN" sz="2800" b="1">
                <a:latin typeface="楷体" panose="02010609060101010101" charset="-122"/>
                <a:ea typeface="楷体" panose="02010609060101010101" charset="-122"/>
              </a:rPr>
              <a:t>上述案例中提到的气象数据一旦被不法分子掌握，会带来什么样的后果？</a:t>
            </a:r>
            <a:endParaRPr lang="zh-CN" sz="2800" b="1">
              <a:latin typeface="楷体" panose="02010609060101010101" charset="-122"/>
              <a:ea typeface="楷体" panose="02010609060101010101" charset="-122"/>
            </a:endParaRPr>
          </a:p>
        </p:txBody>
      </p:sp>
      <p:sp>
        <p:nvSpPr>
          <p:cNvPr id="15" name="图形"/>
          <p:cNvSpPr txBox="1"/>
          <p:nvPr/>
        </p:nvSpPr>
        <p:spPr>
          <a:xfrm>
            <a:off x="1238885" y="3097530"/>
            <a:ext cx="8287385" cy="1805305"/>
          </a:xfrm>
          <a:prstGeom prst="rect">
            <a:avLst/>
          </a:prstGeom>
          <a:noFill/>
        </p:spPr>
        <p:txBody>
          <a:bodyPr wrap="square" rtlCol="0" anchor="t">
            <a:noAutofit/>
          </a:bodyPr>
          <a:p>
            <a:pPr indent="457200" algn="just">
              <a:lnSpc>
                <a:spcPts val="3500"/>
              </a:lnSpc>
              <a:buClrTx/>
              <a:buSzTx/>
              <a:buNone/>
            </a:pPr>
            <a:r>
              <a:rPr lang="en-US" altLang="zh-CN" sz="2800" b="1">
                <a:solidFill>
                  <a:srgbClr val="FF0000"/>
                </a:solidFill>
                <a:latin typeface="楷体" panose="02010609060101010101" charset="-122"/>
                <a:ea typeface="楷体" panose="02010609060101010101" charset="-122"/>
                <a:sym typeface="Times New Roman" panose="02020603050405020304"/>
              </a:rPr>
              <a:t> </a:t>
            </a:r>
            <a:r>
              <a:rPr sz="2800" b="1">
                <a:solidFill>
                  <a:srgbClr val="FF0000"/>
                </a:solidFill>
                <a:latin typeface="楷体" panose="02010609060101010101" charset="-122"/>
                <a:ea typeface="楷体" panose="02010609060101010101" charset="-122"/>
                <a:sym typeface="Times New Roman" panose="02020603050405020304"/>
              </a:rPr>
              <a:t>气象数据作为基础数据，与军事安全、粮食安全、生态安全等密切相关。</a:t>
            </a:r>
            <a:endParaRPr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lang="en-US" sz="2800" b="1">
                <a:solidFill>
                  <a:srgbClr val="FF0000"/>
                </a:solidFill>
                <a:latin typeface="楷体" panose="02010609060101010101" charset="-122"/>
                <a:ea typeface="楷体" panose="02010609060101010101" charset="-122"/>
                <a:sym typeface="Times New Roman" panose="02020603050405020304"/>
              </a:rPr>
              <a:t> 不法分子可能会通过气象数据预测我国的农业生产和能源供应等战略部署。这会给我们的国家安全带来严重威胁。</a:t>
            </a:r>
            <a:endParaRPr lang="en-US" sz="2800" b="1">
              <a:solidFill>
                <a:srgbClr val="FF0000"/>
              </a:solidFill>
              <a:latin typeface="楷体" panose="02010609060101010101" charset="-122"/>
              <a:ea typeface="楷体" panose="02010609060101010101" charset="-122"/>
              <a:sym typeface="Times New Roman" panose="02020603050405020304"/>
            </a:endParaRPr>
          </a:p>
        </p:txBody>
      </p:sp>
      <p:pic>
        <p:nvPicPr>
          <p:cNvPr id="6" name="图片 5" descr="小组讨论"/>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55395" y="1725295"/>
            <a:ext cx="673100" cy="673100"/>
          </a:xfrm>
          <a:prstGeom prst="rect">
            <a:avLst/>
          </a:prstGeom>
        </p:spPr>
      </p:pic>
      <p:pic>
        <p:nvPicPr>
          <p:cNvPr id="7" name="图片 6" descr="小学壮壮"/>
          <p:cNvPicPr>
            <a:picLocks noChangeAspect="1"/>
          </p:cNvPicPr>
          <p:nvPr/>
        </p:nvPicPr>
        <p:blipFill>
          <a:blip r:embed="rId7">
            <a:extLst>
              <a:ext uri="{BEBA8EAE-BF5A-486C-A8C5-ECC9F3942E4B}">
                <a14:imgProps xmlns:a14="http://schemas.microsoft.com/office/drawing/2010/main">
                  <a14:imgLayer r:embed="rId8">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flipH="1">
            <a:off x="9306560" y="3429635"/>
            <a:ext cx="2964180" cy="3341370"/>
          </a:xfrm>
          <a:prstGeom prst="rect">
            <a:avLst/>
          </a:prstGeom>
        </p:spPr>
      </p:pic>
      <p:pic>
        <p:nvPicPr>
          <p:cNvPr id="9" name="图片 8" descr="时间"/>
          <p:cNvPicPr>
            <a:picLocks noChangeAspect="1"/>
          </p:cNvPicPr>
          <p:nvPr/>
        </p:nvPicPr>
        <p:blipFill>
          <a:blip r:embed="rId9"/>
          <a:stretch>
            <a:fillRect/>
          </a:stretch>
        </p:blipFill>
        <p:spPr>
          <a:xfrm>
            <a:off x="2909570" y="5623560"/>
            <a:ext cx="726440" cy="726440"/>
          </a:xfrm>
          <a:prstGeom prst="rect">
            <a:avLst/>
          </a:prstGeom>
        </p:spPr>
      </p:pic>
      <p:sp>
        <p:nvSpPr>
          <p:cNvPr id="10" name="文本框 9"/>
          <p:cNvSpPr txBox="1"/>
          <p:nvPr/>
        </p:nvSpPr>
        <p:spPr>
          <a:xfrm>
            <a:off x="3182620" y="5742940"/>
            <a:ext cx="2620010" cy="450215"/>
          </a:xfrm>
          <a:prstGeom prst="rect">
            <a:avLst/>
          </a:prstGeom>
          <a:noFill/>
        </p:spPr>
        <p:txBody>
          <a:bodyPr wrap="square" rtlCol="0" anchor="t">
            <a:spAutoFit/>
          </a:bodyPr>
          <a:p>
            <a:pPr indent="457200" algn="just" fontAlgn="auto">
              <a:lnSpc>
                <a:spcPts val="2800"/>
              </a:lnSpc>
            </a:pPr>
            <a:r>
              <a:rPr lang="zh-CN" sz="2800" b="1">
                <a:solidFill>
                  <a:srgbClr val="FF0000"/>
                </a:solidFill>
                <a:latin typeface="楷体" panose="02010609060101010101" charset="-122"/>
                <a:ea typeface="楷体" panose="02010609060101010101" charset="-122"/>
                <a:sym typeface="+mn-ea"/>
              </a:rPr>
              <a:t>五分钟</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5835870" cy="624840"/>
            <a:chOff x="9792" y="2872"/>
            <a:chExt cx="5764" cy="984"/>
          </a:xfrm>
        </p:grpSpPr>
        <p:sp>
          <p:nvSpPr>
            <p:cNvPr id="16" name="图形"/>
            <p:cNvSpPr/>
            <p:nvPr>
              <p:custDataLst>
                <p:tags r:id="rId3"/>
              </p:custDataLst>
            </p:nvPr>
          </p:nvSpPr>
          <p:spPr>
            <a:xfrm>
              <a:off x="9792" y="2887"/>
              <a:ext cx="5764"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5517"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案例：数据安全与国家安全</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13" name="https://img8.file.cache.docer.com/storage/1681108120056581000/8af5eddebc391b4f513b763471dffb89.png" descr="文件管理.png"/>
          <p:cNvPicPr>
            <a:picLocks noChangeAspect="1"/>
          </p:cNvPicPr>
          <p:nvPr/>
        </p:nvPicPr>
        <p:blipFill>
          <a:blip r:embed="rId5"/>
          <a:stretch>
            <a:fillRect/>
          </a:stretch>
        </p:blipFill>
        <p:spPr>
          <a:xfrm>
            <a:off x="1383665" y="1731010"/>
            <a:ext cx="559435" cy="559435"/>
          </a:xfrm>
          <a:prstGeom prst="rect">
            <a:avLst/>
          </a:prstGeom>
        </p:spPr>
      </p:pic>
      <p:pic>
        <p:nvPicPr>
          <p:cNvPr id="15" name="https://docer-ks3.wpscdn.cn/picture/168463187/440524b75615593eed6328b34f0d6668_612.jpg" descr="放大镜书籍卡通高清png免抠元素"/>
          <p:cNvPicPr>
            <a:picLocks noChangeAspect="1"/>
          </p:cNvPicPr>
          <p:nvPr/>
        </p:nvPicPr>
        <p:blipFill>
          <a:blip r:embed="rId6">
            <a:alphaModFix amt="80000"/>
          </a:blip>
          <a:stretch>
            <a:fillRect/>
          </a:stretch>
        </p:blipFill>
        <p:spPr>
          <a:xfrm>
            <a:off x="9125585" y="4458335"/>
            <a:ext cx="2072640" cy="2176780"/>
          </a:xfrm>
          <a:prstGeom prst="rect">
            <a:avLst/>
          </a:prstGeom>
        </p:spPr>
      </p:pic>
      <p:sp>
        <p:nvSpPr>
          <p:cNvPr id="11" name="文本框 10"/>
          <p:cNvSpPr txBox="1"/>
          <p:nvPr/>
        </p:nvSpPr>
        <p:spPr>
          <a:xfrm>
            <a:off x="696595" y="2620010"/>
            <a:ext cx="1892935" cy="808990"/>
          </a:xfrm>
          <a:prstGeom prst="rect">
            <a:avLst/>
          </a:prstGeom>
          <a:noFill/>
        </p:spPr>
        <p:txBody>
          <a:bodyPr wrap="square" rtlCol="0" anchor="t">
            <a:spAutoFit/>
          </a:bodyPr>
          <a:p>
            <a:pPr indent="0" algn="ctr" fontAlgn="auto">
              <a:lnSpc>
                <a:spcPts val="2800"/>
              </a:lnSpc>
            </a:pPr>
            <a:r>
              <a:rPr lang="zh-CN" sz="2800" b="1">
                <a:solidFill>
                  <a:schemeClr val="tx1"/>
                </a:solidFill>
                <a:latin typeface="楷体" panose="02010609060101010101" charset="-122"/>
                <a:ea typeface="楷体" panose="02010609060101010101" charset="-122"/>
                <a:sym typeface="+mn-ea"/>
              </a:rPr>
              <a:t>非法采集</a:t>
            </a:r>
            <a:r>
              <a:rPr lang="zh-CN" sz="2800" b="1">
                <a:solidFill>
                  <a:srgbClr val="FF0000"/>
                </a:solidFill>
                <a:latin typeface="楷体" panose="02010609060101010101" charset="-122"/>
                <a:ea typeface="楷体" panose="02010609060101010101" charset="-122"/>
                <a:sym typeface="+mn-ea"/>
              </a:rPr>
              <a:t>高铁</a:t>
            </a:r>
            <a:r>
              <a:rPr lang="zh-CN" sz="2800" b="1">
                <a:solidFill>
                  <a:schemeClr val="tx1"/>
                </a:solidFill>
                <a:latin typeface="楷体" panose="02010609060101010101" charset="-122"/>
                <a:ea typeface="楷体" panose="02010609060101010101" charset="-122"/>
                <a:sym typeface="+mn-ea"/>
              </a:rPr>
              <a:t>数据</a:t>
            </a:r>
            <a:endParaRPr lang="zh-CN" altLang="en-US" sz="2800" b="1">
              <a:solidFill>
                <a:schemeClr val="tx1"/>
              </a:solidFill>
              <a:latin typeface="楷体" panose="02010609060101010101" charset="-122"/>
              <a:ea typeface="楷体" panose="02010609060101010101" charset="-122"/>
              <a:sym typeface="+mn-ea"/>
            </a:endParaRPr>
          </a:p>
        </p:txBody>
      </p:sp>
      <p:pic>
        <p:nvPicPr>
          <p:cNvPr id="3" name="图片 2" descr="高铁信息采集_cgi-bin_mmwebwx-bin_webwxgetmsgimg__&amp;MsgID=5224113809673406065&amp;skey=@crypt_ca3c6609_ae63a1b53bf52a08aa6c6f3555ef274a&amp;mmweb_appid=wx_webfilehelper_2025-02-04_13-32-55"/>
          <p:cNvPicPr>
            <a:picLocks noChangeAspect="1"/>
          </p:cNvPicPr>
          <p:nvPr/>
        </p:nvPicPr>
        <p:blipFill>
          <a:blip r:embed="rId7"/>
          <a:stretch>
            <a:fillRect/>
          </a:stretch>
        </p:blipFill>
        <p:spPr>
          <a:xfrm>
            <a:off x="3707130" y="1731010"/>
            <a:ext cx="4680000" cy="468000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5835870" cy="624840"/>
            <a:chOff x="9792" y="2872"/>
            <a:chExt cx="5764" cy="984"/>
          </a:xfrm>
        </p:grpSpPr>
        <p:sp>
          <p:nvSpPr>
            <p:cNvPr id="16" name="图形"/>
            <p:cNvSpPr/>
            <p:nvPr>
              <p:custDataLst>
                <p:tags r:id="rId3"/>
              </p:custDataLst>
            </p:nvPr>
          </p:nvSpPr>
          <p:spPr>
            <a:xfrm>
              <a:off x="9792" y="2887"/>
              <a:ext cx="5764"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5517"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案例：数据安全与国家安全</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13" name="https://img8.file.cache.docer.com/storage/1681108120056581000/8af5eddebc391b4f513b763471dffb89.png" descr="文件管理.png"/>
          <p:cNvPicPr>
            <a:picLocks noChangeAspect="1"/>
          </p:cNvPicPr>
          <p:nvPr/>
        </p:nvPicPr>
        <p:blipFill>
          <a:blip r:embed="rId5"/>
          <a:stretch>
            <a:fillRect/>
          </a:stretch>
        </p:blipFill>
        <p:spPr>
          <a:xfrm>
            <a:off x="1383665" y="1731010"/>
            <a:ext cx="559435" cy="559435"/>
          </a:xfrm>
          <a:prstGeom prst="rect">
            <a:avLst/>
          </a:prstGeom>
        </p:spPr>
      </p:pic>
      <p:pic>
        <p:nvPicPr>
          <p:cNvPr id="15" name="https://docer-ks3.wpscdn.cn/picture/168463187/440524b75615593eed6328b34f0d6668_612.jpg" descr="放大镜书籍卡通高清png免抠元素"/>
          <p:cNvPicPr>
            <a:picLocks noChangeAspect="1"/>
          </p:cNvPicPr>
          <p:nvPr/>
        </p:nvPicPr>
        <p:blipFill>
          <a:blip r:embed="rId6">
            <a:alphaModFix amt="80000"/>
          </a:blip>
          <a:stretch>
            <a:fillRect/>
          </a:stretch>
        </p:blipFill>
        <p:spPr>
          <a:xfrm>
            <a:off x="9125585" y="4458335"/>
            <a:ext cx="2072640" cy="2176780"/>
          </a:xfrm>
          <a:prstGeom prst="rect">
            <a:avLst/>
          </a:prstGeom>
        </p:spPr>
      </p:pic>
      <p:sp>
        <p:nvSpPr>
          <p:cNvPr id="11" name="文本框 10"/>
          <p:cNvSpPr txBox="1"/>
          <p:nvPr/>
        </p:nvSpPr>
        <p:spPr>
          <a:xfrm>
            <a:off x="114935" y="2620010"/>
            <a:ext cx="3133725" cy="808990"/>
          </a:xfrm>
          <a:prstGeom prst="rect">
            <a:avLst/>
          </a:prstGeom>
          <a:noFill/>
        </p:spPr>
        <p:txBody>
          <a:bodyPr wrap="square" rtlCol="0" anchor="t">
            <a:spAutoFit/>
          </a:bodyPr>
          <a:p>
            <a:pPr indent="0" algn="ctr" fontAlgn="auto">
              <a:lnSpc>
                <a:spcPts val="2800"/>
              </a:lnSpc>
            </a:pPr>
            <a:r>
              <a:rPr lang="zh-CN" sz="2800" b="1">
                <a:solidFill>
                  <a:schemeClr val="tx1"/>
                </a:solidFill>
                <a:latin typeface="楷体" panose="02010609060101010101" charset="-122"/>
                <a:ea typeface="楷体" panose="02010609060101010101" charset="-122"/>
                <a:sym typeface="+mn-ea"/>
              </a:rPr>
              <a:t>非法采集</a:t>
            </a:r>
            <a:endParaRPr lang="zh-CN" sz="2800" b="1">
              <a:solidFill>
                <a:schemeClr val="tx1"/>
              </a:solidFill>
              <a:latin typeface="楷体" panose="02010609060101010101" charset="-122"/>
              <a:ea typeface="楷体" panose="02010609060101010101" charset="-122"/>
              <a:sym typeface="+mn-ea"/>
            </a:endParaRPr>
          </a:p>
          <a:p>
            <a:pPr indent="0" algn="ctr" fontAlgn="auto">
              <a:lnSpc>
                <a:spcPts val="2800"/>
              </a:lnSpc>
            </a:pPr>
            <a:r>
              <a:rPr lang="zh-CN" sz="2800" b="1">
                <a:solidFill>
                  <a:srgbClr val="FF0000"/>
                </a:solidFill>
                <a:latin typeface="楷体" panose="02010609060101010101" charset="-122"/>
                <a:ea typeface="楷体" panose="02010609060101010101" charset="-122"/>
                <a:sym typeface="+mn-ea"/>
              </a:rPr>
              <a:t>亲本稻种</a:t>
            </a:r>
            <a:r>
              <a:rPr lang="zh-CN" sz="2800" b="1">
                <a:solidFill>
                  <a:schemeClr val="tx1"/>
                </a:solidFill>
                <a:latin typeface="楷体" panose="02010609060101010101" charset="-122"/>
                <a:ea typeface="楷体" panose="02010609060101010101" charset="-122"/>
                <a:sym typeface="+mn-ea"/>
              </a:rPr>
              <a:t>数据</a:t>
            </a:r>
            <a:endParaRPr lang="zh-CN" altLang="en-US" sz="2800" b="1">
              <a:solidFill>
                <a:schemeClr val="tx1"/>
              </a:solidFill>
              <a:latin typeface="楷体" panose="02010609060101010101" charset="-122"/>
              <a:ea typeface="楷体" panose="02010609060101010101" charset="-122"/>
              <a:sym typeface="+mn-ea"/>
            </a:endParaRPr>
          </a:p>
        </p:txBody>
      </p:sp>
      <p:pic>
        <p:nvPicPr>
          <p:cNvPr id="4" name="图片 3" descr="亲本稻种_cgi-bin_mmwebwx-bin_webwxgetmsgimg__&amp;MsgID=400431189468416650&amp;skey=@crypt_ca3c6609_225be74d1d73ded2a35dde37852c7d86&amp;mmweb_appid=wx_webfilehelper_2025-02-04_13-32-17"/>
          <p:cNvPicPr>
            <a:picLocks noChangeAspect="1"/>
          </p:cNvPicPr>
          <p:nvPr/>
        </p:nvPicPr>
        <p:blipFill>
          <a:blip r:embed="rId7"/>
          <a:stretch>
            <a:fillRect/>
          </a:stretch>
        </p:blipFill>
        <p:spPr>
          <a:xfrm>
            <a:off x="3707130" y="1731010"/>
            <a:ext cx="4680000" cy="468000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2941320" cy="624840"/>
            <a:chOff x="9792" y="2872"/>
            <a:chExt cx="4031" cy="984"/>
          </a:xfrm>
        </p:grpSpPr>
        <p:sp>
          <p:nvSpPr>
            <p:cNvPr id="16" name="图形"/>
            <p:cNvSpPr/>
            <p:nvPr>
              <p:custDataLst>
                <p:tags r:id="rId10"/>
              </p:custDataLst>
            </p:nvPr>
          </p:nvSpPr>
          <p:spPr>
            <a:xfrm>
              <a:off x="9792" y="2887"/>
              <a:ext cx="4031"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1"/>
              </p:custDataLst>
            </p:nvPr>
          </p:nvSpPr>
          <p:spPr>
            <a:xfrm>
              <a:off x="9905" y="2872"/>
              <a:ext cx="3768"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任务</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拓展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8" name="文本框 7"/>
          <p:cNvSpPr txBox="1"/>
          <p:nvPr/>
        </p:nvSpPr>
        <p:spPr>
          <a:xfrm>
            <a:off x="1123315" y="1841500"/>
            <a:ext cx="10074910" cy="1040765"/>
          </a:xfrm>
          <a:prstGeom prst="rect">
            <a:avLst/>
          </a:prstGeom>
          <a:noFill/>
          <a:ln w="9525">
            <a:noFill/>
          </a:ln>
        </p:spPr>
        <p:txBody>
          <a:bodyPr>
            <a:noAutofit/>
          </a:bodyPr>
          <a:p>
            <a:pPr indent="457200" algn="just" fontAlgn="auto">
              <a:lnSpc>
                <a:spcPts val="3700"/>
              </a:lnSpc>
            </a:pPr>
            <a:r>
              <a:rPr lang="en-US" altLang="zh-CN" sz="2800" b="1">
                <a:latin typeface="楷体" panose="02010609060101010101" charset="-122"/>
                <a:ea typeface="楷体" panose="02010609060101010101" charset="-122"/>
              </a:rPr>
              <a:t>  </a:t>
            </a:r>
            <a:r>
              <a:rPr lang="zh-CN" sz="2800" b="1">
                <a:latin typeface="楷体" panose="02010609060101010101" charset="-122"/>
                <a:ea typeface="楷体" panose="02010609060101010101" charset="-122"/>
              </a:rPr>
              <a:t>请你以“保护数据安全”为主题，创作几句警示语。</a:t>
            </a:r>
            <a:endParaRPr lang="zh-CN" sz="2800" b="1">
              <a:latin typeface="楷体" panose="02010609060101010101" charset="-122"/>
              <a:ea typeface="楷体" panose="02010609060101010101" charset="-122"/>
            </a:endParaRPr>
          </a:p>
        </p:txBody>
      </p:sp>
      <p:pic>
        <p:nvPicPr>
          <p:cNvPr id="3" name="图片 2" descr="小组讨论"/>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255395" y="1725295"/>
            <a:ext cx="673100" cy="673100"/>
          </a:xfrm>
          <a:prstGeom prst="rect">
            <a:avLst/>
          </a:prstGeom>
        </p:spPr>
      </p:pic>
      <p:pic>
        <p:nvPicPr>
          <p:cNvPr id="19" name="图片 18" descr="时间"/>
          <p:cNvPicPr>
            <a:picLocks noChangeAspect="1"/>
          </p:cNvPicPr>
          <p:nvPr/>
        </p:nvPicPr>
        <p:blipFill>
          <a:blip r:embed="rId14"/>
          <a:stretch>
            <a:fillRect/>
          </a:stretch>
        </p:blipFill>
        <p:spPr>
          <a:xfrm>
            <a:off x="6990715" y="5623560"/>
            <a:ext cx="726440" cy="726440"/>
          </a:xfrm>
          <a:prstGeom prst="rect">
            <a:avLst/>
          </a:prstGeom>
        </p:spPr>
      </p:pic>
      <p:sp>
        <p:nvSpPr>
          <p:cNvPr id="4" name="文本框 3"/>
          <p:cNvSpPr txBox="1"/>
          <p:nvPr/>
        </p:nvSpPr>
        <p:spPr>
          <a:xfrm>
            <a:off x="7263765" y="5742940"/>
            <a:ext cx="2620010" cy="450215"/>
          </a:xfrm>
          <a:prstGeom prst="rect">
            <a:avLst/>
          </a:prstGeom>
          <a:noFill/>
        </p:spPr>
        <p:txBody>
          <a:bodyPr wrap="square" rtlCol="0" anchor="t">
            <a:spAutoFit/>
          </a:bodyPr>
          <a:p>
            <a:pPr indent="457200" algn="just" fontAlgn="auto">
              <a:lnSpc>
                <a:spcPts val="2800"/>
              </a:lnSpc>
            </a:pPr>
            <a:r>
              <a:rPr lang="zh-CN" sz="2800" b="1">
                <a:solidFill>
                  <a:srgbClr val="FF0000"/>
                </a:solidFill>
                <a:latin typeface="楷体" panose="02010609060101010101" charset="-122"/>
                <a:ea typeface="楷体" panose="02010609060101010101" charset="-122"/>
                <a:sym typeface="+mn-ea"/>
              </a:rPr>
              <a:t>八分钟</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pic>
        <p:nvPicPr>
          <p:cNvPr id="13" name="图片 12"/>
          <p:cNvPicPr>
            <a:picLocks noChangeAspect="1"/>
          </p:cNvPicPr>
          <p:nvPr/>
        </p:nvPicPr>
        <p:blipFill>
          <a:blip r:embed="rId15">
            <a:extLst>
              <a:ext uri="{BEBA8EAE-BF5A-486C-A8C5-ECC9F3942E4B}">
                <a14:imgProps xmlns:a14="http://schemas.microsoft.com/office/drawing/2010/main">
                  <a14:imgLayer r:embed="rId16">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54610" y="3346450"/>
            <a:ext cx="3345180" cy="3511550"/>
          </a:xfrm>
          <a:prstGeom prst="rect">
            <a:avLst/>
          </a:prstGeom>
        </p:spPr>
      </p:pic>
      <p:sp>
        <p:nvSpPr>
          <p:cNvPr id="7" name="图形"/>
          <p:cNvSpPr txBox="1"/>
          <p:nvPr/>
        </p:nvSpPr>
        <p:spPr>
          <a:xfrm>
            <a:off x="2999740" y="2983230"/>
            <a:ext cx="7677785" cy="1805305"/>
          </a:xfrm>
          <a:prstGeom prst="rect">
            <a:avLst/>
          </a:prstGeom>
          <a:noFill/>
        </p:spPr>
        <p:txBody>
          <a:bodyPr wrap="square" rtlCol="0" anchor="t">
            <a:noAutofit/>
          </a:bodyPr>
          <a:p>
            <a:pPr indent="457200" algn="just">
              <a:lnSpc>
                <a:spcPts val="3500"/>
              </a:lnSpc>
              <a:buClrTx/>
              <a:buSzTx/>
              <a:buNone/>
            </a:pPr>
            <a:r>
              <a:rPr lang="en-US" altLang="zh-CN" sz="2800" b="1">
                <a:solidFill>
                  <a:srgbClr val="FF0000"/>
                </a:solidFill>
                <a:latin typeface="楷体" panose="02010609060101010101" charset="-122"/>
                <a:ea typeface="楷体" panose="02010609060101010101" charset="-122"/>
                <a:sym typeface="Times New Roman" panose="02020603050405020304"/>
              </a:rPr>
              <a:t> </a:t>
            </a:r>
            <a:r>
              <a:rPr sz="2800" b="1">
                <a:solidFill>
                  <a:srgbClr val="FF0000"/>
                </a:solidFill>
                <a:latin typeface="楷体" panose="02010609060101010101" charset="-122"/>
                <a:ea typeface="楷体" panose="02010609060101010101" charset="-122"/>
                <a:sym typeface="Times New Roman" panose="02020603050405020304"/>
              </a:rPr>
              <a:t>网络安全始于心，数据安全践于行。</a:t>
            </a:r>
            <a:endParaRPr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endParaRPr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lang="en-US" sz="2800" b="1">
                <a:solidFill>
                  <a:srgbClr val="FF0000"/>
                </a:solidFill>
                <a:latin typeface="楷体" panose="02010609060101010101" charset="-122"/>
                <a:ea typeface="楷体" panose="02010609060101010101" charset="-122"/>
                <a:sym typeface="Times New Roman" panose="02020603050405020304"/>
              </a:rPr>
              <a:t> 数据安全非戏言，保密责任重于天。</a:t>
            </a:r>
            <a:endParaRPr lang="en-US" sz="2800" b="1">
              <a:solidFill>
                <a:srgbClr val="FF0000"/>
              </a:solidFill>
              <a:latin typeface="楷体" panose="02010609060101010101" charset="-122"/>
              <a:ea typeface="楷体" panose="02010609060101010101" charset="-122"/>
              <a:sym typeface="Times New Roman" panose="02020603050405020304"/>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7" grpId="0"/>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pic>
        <p:nvPicPr>
          <p:cNvPr id="4" name="https://docer-ks3.wpscdn.cn/picture/194665891/5f03c8c4b0b7b3822bab2757900d0c8b_612.jpg" descr="黑板或黑板纹理"/>
          <p:cNvPicPr>
            <a:picLocks noChangeAspect="1"/>
          </p:cNvPicPr>
          <p:nvPr/>
        </p:nvPicPr>
        <p:blipFill>
          <a:blip r:embed="rId7"/>
          <a:stretch>
            <a:fillRect/>
          </a:stretch>
        </p:blipFill>
        <p:spPr>
          <a:xfrm>
            <a:off x="2583180" y="1466215"/>
            <a:ext cx="8039100" cy="4518660"/>
          </a:xfrm>
          <a:prstGeom prst="rect">
            <a:avLst/>
          </a:prstGeom>
        </p:spPr>
      </p:pic>
      <p:pic>
        <p:nvPicPr>
          <p:cNvPr id="25" name="图形" descr="63e64362e634d"/>
          <p:cNvPicPr>
            <a:picLocks noChangeAspect="1"/>
          </p:cNvPicPr>
          <p:nvPr>
            <p:custDataLst>
              <p:tags r:id="rId8"/>
            </p:custDataLst>
          </p:nvPr>
        </p:nvPicPr>
        <p:blipFill>
          <a:blip r:embed="rId9" cstate="email"/>
          <a:srcRect/>
          <a:stretch>
            <a:fillRect/>
          </a:stretch>
        </p:blipFill>
        <p:spPr>
          <a:xfrm flipH="1">
            <a:off x="285750" y="209552"/>
            <a:ext cx="971551" cy="1031875"/>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10"/>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1"/>
              </p:custDataLst>
            </p:nvPr>
          </p:nvPicPr>
          <p:blipFill>
            <a:blip r:embed="rId12"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4"/>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课堂小结</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8" name="文本框 7"/>
          <p:cNvSpPr txBox="1"/>
          <p:nvPr/>
        </p:nvSpPr>
        <p:spPr>
          <a:xfrm>
            <a:off x="4547235" y="1897380"/>
            <a:ext cx="4064000" cy="521970"/>
          </a:xfrm>
          <a:prstGeom prst="rect">
            <a:avLst/>
          </a:prstGeom>
          <a:noFill/>
        </p:spPr>
        <p:txBody>
          <a:bodyPr wrap="square" rtlCol="0">
            <a:spAutoFit/>
          </a:bodyPr>
          <a:p>
            <a:r>
              <a:rPr lang="zh-CN" altLang="en-US" sz="2800" b="1">
                <a:solidFill>
                  <a:schemeClr val="bg1"/>
                </a:solidFill>
                <a:latin typeface="楷体" panose="02010609060101010101" charset="-122"/>
                <a:ea typeface="楷体" panose="02010609060101010101" charset="-122"/>
              </a:rPr>
              <a:t>主题一</a:t>
            </a:r>
            <a:r>
              <a:rPr lang="en-US" altLang="zh-CN" sz="2800" b="1">
                <a:solidFill>
                  <a:schemeClr val="bg1"/>
                </a:solidFill>
                <a:latin typeface="楷体" panose="02010609060101010101" charset="-122"/>
                <a:ea typeface="楷体" panose="02010609060101010101" charset="-122"/>
              </a:rPr>
              <a:t> </a:t>
            </a:r>
            <a:r>
              <a:rPr lang="zh-CN" altLang="en-US" sz="2800" b="1">
                <a:solidFill>
                  <a:schemeClr val="bg1"/>
                </a:solidFill>
                <a:latin typeface="楷体" panose="02010609060101010101" charset="-122"/>
                <a:ea typeface="楷体" panose="02010609060101010101" charset="-122"/>
              </a:rPr>
              <a:t>数据管理与安全</a:t>
            </a:r>
            <a:endParaRPr lang="zh-CN" altLang="en-US" sz="2800" b="1">
              <a:solidFill>
                <a:schemeClr val="bg1"/>
              </a:solidFill>
              <a:latin typeface="楷体" panose="02010609060101010101" charset="-122"/>
              <a:ea typeface="楷体" panose="02010609060101010101" charset="-122"/>
            </a:endParaRPr>
          </a:p>
        </p:txBody>
      </p:sp>
      <p:sp>
        <p:nvSpPr>
          <p:cNvPr id="9" name="文本框 8"/>
          <p:cNvSpPr txBox="1"/>
          <p:nvPr/>
        </p:nvSpPr>
        <p:spPr>
          <a:xfrm>
            <a:off x="4819650" y="2466975"/>
            <a:ext cx="4064000" cy="460375"/>
          </a:xfrm>
          <a:prstGeom prst="rect">
            <a:avLst/>
          </a:prstGeom>
          <a:noFill/>
        </p:spPr>
        <p:txBody>
          <a:bodyPr wrap="square" rtlCol="0">
            <a:spAutoFit/>
          </a:bodyPr>
          <a:p>
            <a:r>
              <a:rPr lang="zh-CN" altLang="en-US" sz="2400" b="1">
                <a:solidFill>
                  <a:schemeClr val="bg1"/>
                </a:solidFill>
                <a:latin typeface="楷体" panose="02010609060101010101" charset="-122"/>
                <a:ea typeface="楷体" panose="02010609060101010101" charset="-122"/>
              </a:rPr>
              <a:t>任务四</a:t>
            </a:r>
            <a:r>
              <a:rPr lang="en-US" altLang="zh-CN" sz="2400" b="1">
                <a:solidFill>
                  <a:schemeClr val="bg1"/>
                </a:solidFill>
                <a:latin typeface="楷体" panose="02010609060101010101" charset="-122"/>
                <a:ea typeface="楷体" panose="02010609060101010101" charset="-122"/>
              </a:rPr>
              <a:t> </a:t>
            </a:r>
            <a:r>
              <a:rPr lang="zh-CN" altLang="en-US" sz="2400" b="1">
                <a:solidFill>
                  <a:schemeClr val="bg1"/>
                </a:solidFill>
                <a:latin typeface="楷体" panose="02010609060101010101" charset="-122"/>
                <a:ea typeface="楷体" panose="02010609060101010101" charset="-122"/>
              </a:rPr>
              <a:t>数据安全意识强</a:t>
            </a:r>
            <a:endParaRPr lang="zh-CN" altLang="en-US" sz="2400" b="1">
              <a:solidFill>
                <a:schemeClr val="bg1"/>
              </a:solidFill>
              <a:latin typeface="楷体" panose="02010609060101010101" charset="-122"/>
              <a:ea typeface="楷体" panose="02010609060101010101" charset="-122"/>
            </a:endParaRPr>
          </a:p>
        </p:txBody>
      </p:sp>
      <p:sp>
        <p:nvSpPr>
          <p:cNvPr id="10" name="文本框 9"/>
          <p:cNvSpPr txBox="1"/>
          <p:nvPr/>
        </p:nvSpPr>
        <p:spPr>
          <a:xfrm>
            <a:off x="3196590" y="3248025"/>
            <a:ext cx="4710430" cy="460375"/>
          </a:xfrm>
          <a:prstGeom prst="rect">
            <a:avLst/>
          </a:prstGeom>
          <a:noFill/>
        </p:spPr>
        <p:txBody>
          <a:bodyPr wrap="square" rtlCol="0">
            <a:spAutoFit/>
          </a:bodyPr>
          <a:p>
            <a:r>
              <a:rPr lang="en-US" sz="2400" b="1">
                <a:solidFill>
                  <a:schemeClr val="bg1"/>
                </a:solidFill>
                <a:latin typeface="楷体" panose="02010609060101010101" charset="-122"/>
                <a:ea typeface="楷体" panose="02010609060101010101" charset="-122"/>
              </a:rPr>
              <a:t>1.</a:t>
            </a:r>
            <a:r>
              <a:rPr lang="zh-CN" altLang="en-US" sz="2400" b="1">
                <a:solidFill>
                  <a:schemeClr val="bg1"/>
                </a:solidFill>
                <a:latin typeface="楷体" panose="02010609060101010101" charset="-122"/>
                <a:ea typeface="楷体" panose="02010609060101010101" charset="-122"/>
              </a:rPr>
              <a:t>个人数据安全的重要性</a:t>
            </a:r>
            <a:endParaRPr lang="zh-CN" altLang="en-US" sz="2400" b="1">
              <a:solidFill>
                <a:schemeClr val="bg1"/>
              </a:solidFill>
              <a:latin typeface="楷体" panose="02010609060101010101" charset="-122"/>
              <a:ea typeface="楷体" panose="02010609060101010101" charset="-122"/>
            </a:endParaRPr>
          </a:p>
        </p:txBody>
      </p:sp>
      <p:sp>
        <p:nvSpPr>
          <p:cNvPr id="13" name="文本框 12"/>
          <p:cNvSpPr txBox="1"/>
          <p:nvPr/>
        </p:nvSpPr>
        <p:spPr>
          <a:xfrm>
            <a:off x="3199765" y="4083050"/>
            <a:ext cx="4710430" cy="460375"/>
          </a:xfrm>
          <a:prstGeom prst="rect">
            <a:avLst/>
          </a:prstGeom>
          <a:noFill/>
        </p:spPr>
        <p:txBody>
          <a:bodyPr wrap="square" rtlCol="0">
            <a:spAutoFit/>
          </a:bodyPr>
          <a:p>
            <a:r>
              <a:rPr lang="en-US" sz="2400" b="1">
                <a:solidFill>
                  <a:schemeClr val="bg1"/>
                </a:solidFill>
                <a:latin typeface="楷体" panose="02010609060101010101" charset="-122"/>
                <a:ea typeface="楷体" panose="02010609060101010101" charset="-122"/>
              </a:rPr>
              <a:t>2.</a:t>
            </a:r>
            <a:r>
              <a:rPr sz="2400" b="1">
                <a:solidFill>
                  <a:schemeClr val="bg1"/>
                </a:solidFill>
                <a:latin typeface="楷体" panose="02010609060101010101" charset="-122"/>
                <a:ea typeface="楷体" panose="02010609060101010101" charset="-122"/>
              </a:rPr>
              <a:t>商业数据安全的必要性</a:t>
            </a:r>
            <a:endParaRPr sz="2400" b="1">
              <a:solidFill>
                <a:schemeClr val="bg1"/>
              </a:solidFill>
              <a:latin typeface="楷体" panose="02010609060101010101" charset="-122"/>
              <a:ea typeface="楷体" panose="02010609060101010101" charset="-122"/>
            </a:endParaRPr>
          </a:p>
        </p:txBody>
      </p:sp>
      <p:sp>
        <p:nvSpPr>
          <p:cNvPr id="15" name="文本框 14"/>
          <p:cNvSpPr txBox="1"/>
          <p:nvPr/>
        </p:nvSpPr>
        <p:spPr>
          <a:xfrm>
            <a:off x="3199765" y="4918075"/>
            <a:ext cx="5411470" cy="460375"/>
          </a:xfrm>
          <a:prstGeom prst="rect">
            <a:avLst/>
          </a:prstGeom>
          <a:noFill/>
        </p:spPr>
        <p:txBody>
          <a:bodyPr wrap="square" rtlCol="0">
            <a:spAutoFit/>
          </a:bodyPr>
          <a:p>
            <a:r>
              <a:rPr lang="en-US" sz="2400" b="1">
                <a:solidFill>
                  <a:schemeClr val="bg1"/>
                </a:solidFill>
                <a:latin typeface="楷体" panose="02010609060101010101" charset="-122"/>
                <a:ea typeface="楷体" panose="02010609060101010101" charset="-122"/>
              </a:rPr>
              <a:t>3.</a:t>
            </a:r>
            <a:r>
              <a:rPr sz="2400" b="1">
                <a:solidFill>
                  <a:schemeClr val="bg1"/>
                </a:solidFill>
                <a:latin typeface="楷体" panose="02010609060101010101" charset="-122"/>
                <a:ea typeface="楷体" panose="02010609060101010101" charset="-122"/>
              </a:rPr>
              <a:t>数据安全与国家安全之间的关系</a:t>
            </a:r>
            <a:endParaRPr sz="2400" b="1">
              <a:solidFill>
                <a:schemeClr val="bg1"/>
              </a:solidFill>
              <a:latin typeface="楷体" panose="02010609060101010101" charset="-122"/>
              <a:ea typeface="楷体" panose="02010609060101010101" charset="-122"/>
            </a:endParaRPr>
          </a:p>
        </p:txBody>
      </p:sp>
      <p:pic>
        <p:nvPicPr>
          <p:cNvPr id="18" name="图片 17"/>
          <p:cNvPicPr>
            <a:picLocks noChangeAspect="1"/>
          </p:cNvPicPr>
          <p:nvPr/>
        </p:nvPicPr>
        <p:blipFill>
          <a:blip r:embed="rId15">
            <a:extLst>
              <a:ext uri="{BEBA8EAE-BF5A-486C-A8C5-ECC9F3942E4B}">
                <a14:imgProps xmlns:a14="http://schemas.microsoft.com/office/drawing/2010/main">
                  <a14:imgLayer r:embed="rId16">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436880" y="3872865"/>
            <a:ext cx="2626995" cy="2757805"/>
          </a:xfrm>
          <a:prstGeom prst="rect">
            <a:avLst/>
          </a:prstGeom>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custDataLst>
              <p:tags r:id="rId3"/>
            </p:custDataLst>
          </p:nvPr>
        </p:nvSpPr>
        <p:spPr>
          <a:xfrm>
            <a:off x="2152015" y="904240"/>
            <a:ext cx="9331960" cy="4213860"/>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6"/>
            </p:custDataLst>
          </p:nvPr>
        </p:nvPicPr>
        <p:blipFill>
          <a:blip r:embed="rId7"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8"/>
            </p:custDataLst>
          </p:nvPr>
        </p:nvPicPr>
        <p:blipFill>
          <a:blip r:embed="rId9" cstate="email"/>
          <a:srcRect/>
          <a:stretch>
            <a:fillRect/>
          </a:stretch>
        </p:blipFill>
        <p:spPr>
          <a:xfrm>
            <a:off x="10571480" y="5118100"/>
            <a:ext cx="1482725" cy="1548130"/>
          </a:xfrm>
          <a:prstGeom prst="rect">
            <a:avLst/>
          </a:prstGeom>
        </p:spPr>
      </p:pic>
      <p:sp>
        <p:nvSpPr>
          <p:cNvPr id="7" name="图形"/>
          <p:cNvSpPr txBox="1"/>
          <p:nvPr>
            <p:custDataLst>
              <p:tags r:id="rId10"/>
            </p:custDataLst>
          </p:nvPr>
        </p:nvSpPr>
        <p:spPr>
          <a:xfrm>
            <a:off x="5102860" y="2230120"/>
            <a:ext cx="4173855" cy="1198880"/>
          </a:xfrm>
          <a:prstGeom prst="rect">
            <a:avLst/>
          </a:prstGeom>
          <a:noFill/>
        </p:spPr>
        <p:txBody>
          <a:bodyPr wrap="square" rtlCol="0" anchor="t">
            <a:spAutoFit/>
            <a:scene3d>
              <a:camera prst="orthographicFront"/>
              <a:lightRig rig="threePt" dir="t"/>
            </a:scene3d>
          </a:bodyPr>
          <a:lstStyle/>
          <a:p>
            <a:pPr algn="l">
              <a:lnSpc>
                <a:spcPct val="100000"/>
              </a:lnSpc>
            </a:pPr>
            <a:r>
              <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rPr>
              <a:t>谢谢观看！</a:t>
            </a:r>
            <a:endPar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endParaRPr>
          </a:p>
        </p:txBody>
      </p:sp>
      <p:pic>
        <p:nvPicPr>
          <p:cNvPr id="18" name="图片 17"/>
          <p:cNvPicPr>
            <a:picLocks noChangeAspect="1"/>
          </p:cNvPicPr>
          <p:nvPr/>
        </p:nvPicPr>
        <p:blipFill>
          <a:blip r:embed="rId11">
            <a:extLst>
              <a:ext uri="{BEBA8EAE-BF5A-486C-A8C5-ECC9F3942E4B}">
                <a14:imgProps xmlns:a14="http://schemas.microsoft.com/office/drawing/2010/main">
                  <a14:imgLayer r:embed="rId12">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166495" y="1887220"/>
            <a:ext cx="4008755" cy="4208145"/>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5"/>
          <p:cNvSpPr txBox="1"/>
          <p:nvPr/>
        </p:nvSpPr>
        <p:spPr>
          <a:xfrm>
            <a:off x="205105" y="-5630"/>
            <a:ext cx="432048" cy="123111"/>
          </a:xfrm>
          <a:prstGeom prst="rect">
            <a:avLst/>
          </a:prstGeom>
          <a:noFill/>
        </p:spPr>
        <p:txBody>
          <a:bodyPr wrap="square" rtlCol="0">
            <a:spAutoFit/>
          </a:bodyPr>
          <a:lstStyle/>
          <a:p>
            <a:pPr>
              <a:lnSpc>
                <a:spcPct val="200000"/>
              </a:lnSpc>
            </a:pPr>
            <a:r>
              <a:rPr lang="zh-CN" altLang="en-US" sz="100" dirty="0">
                <a:noFill/>
                <a:latin typeface="微软雅黑" panose="020B0503020204020204" pitchFamily="34" charset="-122"/>
                <a:ea typeface="微软雅黑" panose="020B0503020204020204" pitchFamily="34" charset="-122"/>
              </a:rPr>
              <a:t>节日</a:t>
            </a: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http://www.1ppt.com/jieri/</a:t>
            </a:r>
            <a:endParaRPr lang="en-US" altLang="zh-CN" sz="100" dirty="0">
              <a:noFill/>
              <a:latin typeface="微软雅黑" panose="020B0503020204020204" pitchFamily="34" charset="-122"/>
              <a:ea typeface="微软雅黑" panose="020B0503020204020204" pitchFamily="34" charset="-122"/>
            </a:endParaRPr>
          </a:p>
        </p:txBody>
      </p:sp>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pic>
        <p:nvPicPr>
          <p:cNvPr id="3" name="图形" descr="643bea698bdff679"/>
          <p:cNvPicPr>
            <a:picLocks noChangeAspect="1"/>
          </p:cNvPicPr>
          <p:nvPr>
            <p:custDataLst>
              <p:tags r:id="rId3"/>
            </p:custDataLst>
          </p:nvPr>
        </p:nvPicPr>
        <p:blipFill>
          <a:blip r:embed="rId4" cstate="email"/>
          <a:stretch>
            <a:fillRect/>
          </a:stretch>
        </p:blipFill>
        <p:spPr>
          <a:xfrm>
            <a:off x="0" y="762000"/>
            <a:ext cx="12192000" cy="6096000"/>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13031" y="5118100"/>
            <a:ext cx="1482725" cy="1548130"/>
          </a:xfrm>
          <a:prstGeom prst="rect">
            <a:avLst/>
          </a:prstGeom>
        </p:spPr>
      </p:pic>
      <p:grpSp>
        <p:nvGrpSpPr>
          <p:cNvPr id="34" name="图形"/>
          <p:cNvGrpSpPr/>
          <p:nvPr/>
        </p:nvGrpSpPr>
        <p:grpSpPr>
          <a:xfrm>
            <a:off x="3411506" y="1432560"/>
            <a:ext cx="6017928" cy="4763892"/>
            <a:chOff x="1516" y="3675"/>
            <a:chExt cx="12085" cy="10756"/>
          </a:xfrm>
        </p:grpSpPr>
        <p:sp>
          <p:nvSpPr>
            <p:cNvPr id="33" name="图形"/>
            <p:cNvSpPr/>
            <p:nvPr>
              <p:custDataLst>
                <p:tags r:id="rId9"/>
              </p:custDataLst>
            </p:nvPr>
          </p:nvSpPr>
          <p:spPr>
            <a:xfrm>
              <a:off x="5917"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1" name="图形"/>
            <p:cNvSpPr/>
            <p:nvPr>
              <p:custDataLst>
                <p:tags r:id="rId10"/>
              </p:custDataLst>
            </p:nvPr>
          </p:nvSpPr>
          <p:spPr>
            <a:xfrm>
              <a:off x="3656" y="9413"/>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6" name="图形"/>
            <p:cNvSpPr/>
            <p:nvPr>
              <p:custDataLst>
                <p:tags r:id="rId11"/>
              </p:custDataLst>
            </p:nvPr>
          </p:nvSpPr>
          <p:spPr>
            <a:xfrm>
              <a:off x="5969" y="5102"/>
              <a:ext cx="1694" cy="371"/>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8" name="图形"/>
            <p:cNvSpPr/>
            <p:nvPr>
              <p:custDataLst>
                <p:tags r:id="rId12"/>
              </p:custDataLst>
            </p:nvPr>
          </p:nvSpPr>
          <p:spPr>
            <a:xfrm>
              <a:off x="3854" y="11236"/>
              <a:ext cx="1694" cy="371"/>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1" name="图形"/>
            <p:cNvSpPr txBox="1"/>
            <p:nvPr>
              <p:custDataLst>
                <p:tags r:id="rId13"/>
              </p:custDataLst>
            </p:nvPr>
          </p:nvSpPr>
          <p:spPr>
            <a:xfrm>
              <a:off x="6118" y="4845"/>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TWO</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2" name="图形"/>
            <p:cNvSpPr txBox="1"/>
            <p:nvPr>
              <p:custDataLst>
                <p:tags r:id="rId14"/>
              </p:custDataLst>
            </p:nvPr>
          </p:nvSpPr>
          <p:spPr>
            <a:xfrm>
              <a:off x="3854" y="10777"/>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FOUR</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0" name="图形"/>
            <p:cNvSpPr/>
            <p:nvPr>
              <p:custDataLst>
                <p:tags r:id="rId15"/>
              </p:custDataLst>
            </p:nvPr>
          </p:nvSpPr>
          <p:spPr>
            <a:xfrm>
              <a:off x="1516" y="3675"/>
              <a:ext cx="3971"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2" name="图形"/>
            <p:cNvSpPr/>
            <p:nvPr>
              <p:custDataLst>
                <p:tags r:id="rId16"/>
              </p:custDataLst>
            </p:nvPr>
          </p:nvSpPr>
          <p:spPr>
            <a:xfrm>
              <a:off x="9974"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5" name="图形"/>
            <p:cNvSpPr/>
            <p:nvPr>
              <p:custDataLst>
                <p:tags r:id="rId17"/>
              </p:custDataLst>
            </p:nvPr>
          </p:nvSpPr>
          <p:spPr>
            <a:xfrm>
              <a:off x="1963" y="5102"/>
              <a:ext cx="1694" cy="371"/>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7" name="图形"/>
            <p:cNvSpPr/>
            <p:nvPr>
              <p:custDataLst>
                <p:tags r:id="rId18"/>
              </p:custDataLst>
            </p:nvPr>
          </p:nvSpPr>
          <p:spPr>
            <a:xfrm>
              <a:off x="10182" y="5102"/>
              <a:ext cx="1694" cy="371"/>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1" name="图形"/>
            <p:cNvSpPr txBox="1"/>
            <p:nvPr>
              <p:custDataLst>
                <p:tags r:id="rId19"/>
              </p:custDataLst>
            </p:nvPr>
          </p:nvSpPr>
          <p:spPr>
            <a:xfrm>
              <a:off x="2091" y="4845"/>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ONE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0" name="图形"/>
            <p:cNvSpPr txBox="1"/>
            <p:nvPr>
              <p:custDataLst>
                <p:tags r:id="rId20"/>
              </p:custDataLst>
            </p:nvPr>
          </p:nvSpPr>
          <p:spPr>
            <a:xfrm>
              <a:off x="9925" y="4844"/>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THREE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 name="图形"/>
            <p:cNvSpPr txBox="1"/>
            <p:nvPr>
              <p:custDataLst>
                <p:tags r:id="rId21"/>
              </p:custDataLst>
            </p:nvPr>
          </p:nvSpPr>
          <p:spPr>
            <a:xfrm>
              <a:off x="3289" y="4134"/>
              <a:ext cx="2053" cy="2291"/>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01</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8" name="图形"/>
            <p:cNvSpPr txBox="1"/>
            <p:nvPr>
              <p:custDataLst>
                <p:tags r:id="rId22"/>
              </p:custDataLst>
            </p:nvPr>
          </p:nvSpPr>
          <p:spPr>
            <a:xfrm>
              <a:off x="1748" y="6324"/>
              <a:ext cx="3655"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情境导入</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8" name="图形"/>
            <p:cNvSpPr txBox="1"/>
            <p:nvPr>
              <p:custDataLst>
                <p:tags r:id="rId23"/>
              </p:custDataLst>
            </p:nvPr>
          </p:nvSpPr>
          <p:spPr>
            <a:xfrm>
              <a:off x="7316" y="4134"/>
              <a:ext cx="2053" cy="2291"/>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02</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9" name="图形"/>
            <p:cNvSpPr txBox="1"/>
            <p:nvPr>
              <p:custDataLst>
                <p:tags r:id="rId24"/>
              </p:custDataLst>
            </p:nvPr>
          </p:nvSpPr>
          <p:spPr>
            <a:xfrm>
              <a:off x="6139" y="6272"/>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活动一</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7" name="图形"/>
            <p:cNvSpPr txBox="1"/>
            <p:nvPr>
              <p:custDataLst>
                <p:tags r:id="rId25"/>
              </p:custDataLst>
            </p:nvPr>
          </p:nvSpPr>
          <p:spPr>
            <a:xfrm>
              <a:off x="11513" y="4134"/>
              <a:ext cx="2053" cy="2291"/>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03</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8" name="图形"/>
            <p:cNvSpPr txBox="1"/>
            <p:nvPr>
              <p:custDataLst>
                <p:tags r:id="rId26"/>
              </p:custDataLst>
            </p:nvPr>
          </p:nvSpPr>
          <p:spPr>
            <a:xfrm>
              <a:off x="10122" y="6345"/>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a:t>
              </a: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二</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6" name="图形"/>
            <p:cNvSpPr txBox="1"/>
            <p:nvPr>
              <p:custDataLst>
                <p:tags r:id="rId27"/>
              </p:custDataLst>
            </p:nvPr>
          </p:nvSpPr>
          <p:spPr>
            <a:xfrm>
              <a:off x="5116" y="9760"/>
              <a:ext cx="2053" cy="2291"/>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04</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7" name="图形"/>
            <p:cNvSpPr txBox="1"/>
            <p:nvPr>
              <p:custDataLst>
                <p:tags r:id="rId28"/>
              </p:custDataLst>
            </p:nvPr>
          </p:nvSpPr>
          <p:spPr>
            <a:xfrm>
              <a:off x="3986" y="12501"/>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a:t>
              </a: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三</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9" name="图形"/>
            <p:cNvSpPr/>
            <p:nvPr>
              <p:custDataLst>
                <p:tags r:id="rId29"/>
              </p:custDataLst>
            </p:nvPr>
          </p:nvSpPr>
          <p:spPr>
            <a:xfrm>
              <a:off x="2164" y="8087"/>
              <a:ext cx="3089" cy="18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0" name="图形"/>
            <p:cNvSpPr/>
            <p:nvPr>
              <p:custDataLst>
                <p:tags r:id="rId30"/>
              </p:custDataLst>
            </p:nvPr>
          </p:nvSpPr>
          <p:spPr>
            <a:xfrm>
              <a:off x="6130" y="8087"/>
              <a:ext cx="3089" cy="18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1" name="图形"/>
            <p:cNvSpPr/>
            <p:nvPr>
              <p:custDataLst>
                <p:tags r:id="rId31"/>
              </p:custDataLst>
            </p:nvPr>
          </p:nvSpPr>
          <p:spPr>
            <a:xfrm>
              <a:off x="10241" y="8087"/>
              <a:ext cx="3089" cy="18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2" name="图形"/>
            <p:cNvSpPr/>
            <p:nvPr>
              <p:custDataLst>
                <p:tags r:id="rId32"/>
              </p:custDataLst>
            </p:nvPr>
          </p:nvSpPr>
          <p:spPr>
            <a:xfrm>
              <a:off x="6117" y="13912"/>
              <a:ext cx="3089" cy="18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grpSp>
        <p:nvGrpSpPr>
          <p:cNvPr id="6" name="图形"/>
          <p:cNvGrpSpPr/>
          <p:nvPr/>
        </p:nvGrpSpPr>
        <p:grpSpPr>
          <a:xfrm>
            <a:off x="1037589" y="462915"/>
            <a:ext cx="4128771" cy="1015365"/>
            <a:chOff x="1401" y="1320"/>
            <a:chExt cx="6502" cy="1599"/>
          </a:xfrm>
        </p:grpSpPr>
        <p:sp>
          <p:nvSpPr>
            <p:cNvPr id="98" name="图形"/>
            <p:cNvSpPr/>
            <p:nvPr>
              <p:custDataLst>
                <p:tags r:id="rId33"/>
              </p:custDataLst>
            </p:nvPr>
          </p:nvSpPr>
          <p:spPr>
            <a:xfrm>
              <a:off x="3335" y="2411"/>
              <a:ext cx="3980" cy="352"/>
            </a:xfrm>
            <a:prstGeom prst="roundRect">
              <a:avLst>
                <a:gd name="adj" fmla="val 50000"/>
              </a:avLst>
            </a:prstGeom>
            <a:gradFill>
              <a:gsLst>
                <a:gs pos="0">
                  <a:srgbClr val="2FBDFF">
                    <a:alpha val="39000"/>
                  </a:srgb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5" name="图形"/>
            <p:cNvSpPr txBox="1"/>
            <p:nvPr>
              <p:custDataLst>
                <p:tags r:id="rId34"/>
              </p:custDataLst>
            </p:nvPr>
          </p:nvSpPr>
          <p:spPr>
            <a:xfrm>
              <a:off x="3896" y="1942"/>
              <a:ext cx="4007" cy="976"/>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contents</a:t>
              </a:r>
              <a:endPar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34" name="图形"/>
            <p:cNvSpPr txBox="1"/>
            <p:nvPr>
              <p:custDataLst>
                <p:tags r:id="rId35"/>
              </p:custDataLst>
            </p:nvPr>
          </p:nvSpPr>
          <p:spPr>
            <a:xfrm>
              <a:off x="1401" y="1320"/>
              <a:ext cx="2728" cy="15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目录</a:t>
              </a:r>
              <a:endPar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11" name="图形" descr="63e64362e634d"/>
          <p:cNvPicPr>
            <a:picLocks noChangeAspect="1"/>
          </p:cNvPicPr>
          <p:nvPr>
            <p:custDataLst>
              <p:tags r:id="rId36"/>
            </p:custDataLst>
          </p:nvPr>
        </p:nvPicPr>
        <p:blipFill>
          <a:blip r:embed="rId37" cstate="email"/>
          <a:srcRect/>
          <a:stretch>
            <a:fillRect/>
          </a:stretch>
        </p:blipFill>
        <p:spPr>
          <a:xfrm flipH="1">
            <a:off x="205106" y="274955"/>
            <a:ext cx="648335" cy="1202690"/>
          </a:xfrm>
          <a:prstGeom prst="rect">
            <a:avLst/>
          </a:prstGeom>
        </p:spPr>
      </p:pic>
      <p:sp>
        <p:nvSpPr>
          <p:cNvPr id="4" name="图形"/>
          <p:cNvSpPr/>
          <p:nvPr>
            <p:custDataLst>
              <p:tags r:id="rId38"/>
            </p:custDataLst>
          </p:nvPr>
        </p:nvSpPr>
        <p:spPr>
          <a:xfrm>
            <a:off x="6561455" y="3989070"/>
            <a:ext cx="1732280" cy="2207260"/>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 name="图形"/>
          <p:cNvSpPr txBox="1"/>
          <p:nvPr>
            <p:custDataLst>
              <p:tags r:id="rId39"/>
            </p:custDataLst>
          </p:nvPr>
        </p:nvSpPr>
        <p:spPr>
          <a:xfrm>
            <a:off x="7280275" y="4149090"/>
            <a:ext cx="1042670" cy="916940"/>
          </a:xfrm>
          <a:prstGeom prst="rect">
            <a:avLst/>
          </a:prstGeom>
          <a:noFill/>
        </p:spPr>
        <p:txBody>
          <a:bodyPr wrap="square" rtlCol="0" anchor="t">
            <a:noAutofit/>
          </a:bodyPr>
          <a:p>
            <a:pPr algn="r"/>
            <a:r>
              <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05</a:t>
            </a:r>
            <a:endPar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7" name="图形"/>
          <p:cNvSpPr/>
          <p:nvPr>
            <p:custDataLst>
              <p:tags r:id="rId40"/>
            </p:custDataLst>
          </p:nvPr>
        </p:nvSpPr>
        <p:spPr>
          <a:xfrm>
            <a:off x="3505200" y="6259830"/>
            <a:ext cx="1568450" cy="8636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9" name="图形"/>
          <p:cNvSpPr txBox="1"/>
          <p:nvPr>
            <p:custDataLst>
              <p:tags r:id="rId41"/>
            </p:custDataLst>
          </p:nvPr>
        </p:nvSpPr>
        <p:spPr>
          <a:xfrm>
            <a:off x="6677025" y="5367655"/>
            <a:ext cx="1616710" cy="471805"/>
          </a:xfrm>
          <a:prstGeom prst="rect">
            <a:avLst/>
          </a:prstGeom>
          <a:noFill/>
        </p:spPr>
        <p:txBody>
          <a:bodyPr wrap="square" rtlCol="0" anchor="t">
            <a:no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课堂小结</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2" name="图形"/>
          <p:cNvSpPr/>
          <p:nvPr>
            <p:custDataLst>
              <p:tags r:id="rId42"/>
            </p:custDataLst>
          </p:nvPr>
        </p:nvSpPr>
        <p:spPr>
          <a:xfrm>
            <a:off x="6523990" y="6250305"/>
            <a:ext cx="1622425" cy="8255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4" name="图形"/>
          <p:cNvSpPr/>
          <p:nvPr>
            <p:custDataLst>
              <p:tags r:id="rId43"/>
            </p:custDataLst>
          </p:nvPr>
        </p:nvSpPr>
        <p:spPr>
          <a:xfrm>
            <a:off x="6456680" y="4683125"/>
            <a:ext cx="889635" cy="16510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6" name="图形"/>
          <p:cNvSpPr txBox="1"/>
          <p:nvPr>
            <p:custDataLst>
              <p:tags r:id="rId44"/>
            </p:custDataLst>
          </p:nvPr>
        </p:nvSpPr>
        <p:spPr>
          <a:xfrm>
            <a:off x="6731697" y="4558537"/>
            <a:ext cx="1437469" cy="398780"/>
          </a:xfrm>
          <a:prstGeom prst="rect">
            <a:avLst/>
          </a:prstGeom>
          <a:noFill/>
        </p:spPr>
        <p:txBody>
          <a:bodyPr wrap="square" rtlCol="0" anchor="t">
            <a:spAutoFit/>
          </a:bodyPr>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five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Tree>
    <p:custDataLst>
      <p:tags r:id="rId4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635" y="2173605"/>
            <a:ext cx="12193270" cy="468439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sp>
        <p:nvSpPr>
          <p:cNvPr id="7" name="图形"/>
          <p:cNvSpPr txBox="1"/>
          <p:nvPr/>
        </p:nvSpPr>
        <p:spPr>
          <a:xfrm>
            <a:off x="5455920" y="1142365"/>
            <a:ext cx="5476875" cy="1927860"/>
          </a:xfrm>
          <a:prstGeom prst="rect">
            <a:avLst/>
          </a:prstGeom>
          <a:noFill/>
        </p:spPr>
        <p:txBody>
          <a:bodyPr wrap="square" rtlCol="0" anchor="t">
            <a:spAutoFit/>
          </a:bodyPr>
          <a:lstStyle/>
          <a:p>
            <a:pPr indent="457200" algn="just" fontAlgn="auto">
              <a:lnSpc>
                <a:spcPts val="3580"/>
              </a:lnSpc>
            </a:pPr>
            <a:r>
              <a:rPr lang="en-US" altLang="zh-CN" sz="2800" b="1">
                <a:latin typeface="楷体" panose="02010609060101010101" charset="-122"/>
                <a:ea typeface="楷体" panose="02010609060101010101" charset="-122"/>
                <a:sym typeface="Times New Roman" panose="02020603050405020304"/>
              </a:rPr>
              <a:t> </a:t>
            </a:r>
            <a:r>
              <a:rPr lang="zh-CN" sz="2800" b="1">
                <a:latin typeface="楷体" panose="02010609060101010101" charset="-122"/>
                <a:ea typeface="楷体" panose="02010609060101010101" charset="-122"/>
                <a:sym typeface="Times New Roman" panose="02020603050405020304"/>
              </a:rPr>
              <a:t>虽然数据管理为我们的学习和生活带来了便利，但是数据管理一旦失控，将会给我们造成不可估量的损失。</a:t>
            </a:r>
            <a:endParaRPr lang="zh-CN"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情境导入</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grpSp>
        <p:nvGrpSpPr>
          <p:cNvPr id="10" name="组合 9"/>
          <p:cNvGrpSpPr/>
          <p:nvPr>
            <p:custDataLst>
              <p:tags r:id="rId14"/>
            </p:custDataLst>
          </p:nvPr>
        </p:nvGrpSpPr>
        <p:grpSpPr>
          <a:xfrm>
            <a:off x="1545590" y="2512060"/>
            <a:ext cx="3983355" cy="2372360"/>
            <a:chOff x="2421" y="3273"/>
            <a:chExt cx="8647" cy="4299"/>
          </a:xfrm>
        </p:grpSpPr>
        <p:sp>
          <p:nvSpPr>
            <p:cNvPr id="9" name="图形"/>
            <p:cNvSpPr txBox="1"/>
            <p:nvPr>
              <p:custDataLst>
                <p:tags r:id="rId15"/>
              </p:custDataLst>
            </p:nvPr>
          </p:nvSpPr>
          <p:spPr>
            <a:xfrm>
              <a:off x="3010" y="3989"/>
              <a:ext cx="7899" cy="3163"/>
            </a:xfrm>
            <a:prstGeom prst="rect">
              <a:avLst/>
            </a:prstGeom>
            <a:noFill/>
          </p:spPr>
          <p:txBody>
            <a:bodyPr wrap="square" rtlCol="0" anchor="t">
              <a:noAutofit/>
            </a:bodyPr>
            <a:p>
              <a:pPr indent="457200" algn="just" fontAlgn="auto">
                <a:lnSpc>
                  <a:spcPts val="3580"/>
                </a:lnSpc>
              </a:pPr>
              <a:r>
                <a:rPr lang="zh-CN" altLang="en-US" sz="2800" b="1">
                  <a:solidFill>
                    <a:srgbClr val="FF0000"/>
                  </a:solidFill>
                  <a:latin typeface="楷体" panose="02010609060101010101" charset="-122"/>
                  <a:ea typeface="楷体" panose="02010609060101010101" charset="-122"/>
                  <a:sym typeface="Times New Roman" panose="02020603050405020304"/>
                </a:rPr>
                <a:t>数据与我们个人的日常生活有什么关系呢？</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sp>
          <p:nvSpPr>
            <p:cNvPr id="8" name="云形标注 7"/>
            <p:cNvSpPr/>
            <p:nvPr>
              <p:custDataLst>
                <p:tags r:id="rId16"/>
              </p:custDataLst>
            </p:nvPr>
          </p:nvSpPr>
          <p:spPr>
            <a:xfrm rot="720000">
              <a:off x="2421" y="3273"/>
              <a:ext cx="8647" cy="429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18" name="图片 17"/>
          <p:cNvPicPr>
            <a:picLocks noChangeAspect="1"/>
          </p:cNvPicPr>
          <p:nvPr/>
        </p:nvPicPr>
        <p:blipFill>
          <a:blip r:embed="rId17">
            <a:extLst>
              <a:ext uri="{BEBA8EAE-BF5A-486C-A8C5-ECC9F3942E4B}">
                <a14:imgProps xmlns:a14="http://schemas.microsoft.com/office/drawing/2010/main">
                  <a14:imgLayer r:embed="rId18">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60655" y="3812540"/>
            <a:ext cx="2508885" cy="2633345"/>
          </a:xfrm>
          <a:prstGeom prst="rect">
            <a:avLst/>
          </a:prstGeom>
        </p:spPr>
      </p:pic>
      <p:pic>
        <p:nvPicPr>
          <p:cNvPr id="4" name="图片 3" descr="小学壮壮"/>
          <p:cNvPicPr>
            <a:picLocks noChangeAspect="1"/>
          </p:cNvPicPr>
          <p:nvPr/>
        </p:nvPicPr>
        <p:blipFill>
          <a:blip r:embed="rId19">
            <a:extLst>
              <a:ext uri="{BEBA8EAE-BF5A-486C-A8C5-ECC9F3942E4B}">
                <a14:imgProps xmlns:a14="http://schemas.microsoft.com/office/drawing/2010/main">
                  <a14:imgLayer r:embed="rId20">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flipH="1">
            <a:off x="9782175" y="3694430"/>
            <a:ext cx="2272030" cy="2561590"/>
          </a:xfrm>
          <a:prstGeom prst="rect">
            <a:avLst/>
          </a:prstGeom>
        </p:spPr>
      </p:pic>
      <p:grpSp>
        <p:nvGrpSpPr>
          <p:cNvPr id="19" name="组合 18"/>
          <p:cNvGrpSpPr/>
          <p:nvPr>
            <p:custDataLst>
              <p:tags r:id="rId21"/>
            </p:custDataLst>
          </p:nvPr>
        </p:nvGrpSpPr>
        <p:grpSpPr>
          <a:xfrm>
            <a:off x="5673725" y="3635375"/>
            <a:ext cx="3983355" cy="2372360"/>
            <a:chOff x="8935" y="5725"/>
            <a:chExt cx="6273" cy="3736"/>
          </a:xfrm>
        </p:grpSpPr>
        <p:sp>
          <p:nvSpPr>
            <p:cNvPr id="13" name="图形"/>
            <p:cNvSpPr txBox="1"/>
            <p:nvPr>
              <p:custDataLst>
                <p:tags r:id="rId22"/>
              </p:custDataLst>
            </p:nvPr>
          </p:nvSpPr>
          <p:spPr>
            <a:xfrm>
              <a:off x="9427" y="6030"/>
              <a:ext cx="5277" cy="2749"/>
            </a:xfrm>
            <a:prstGeom prst="rect">
              <a:avLst/>
            </a:prstGeom>
            <a:noFill/>
          </p:spPr>
          <p:txBody>
            <a:bodyPr wrap="square" rtlCol="0" anchor="t">
              <a:noAutofit/>
            </a:bodyPr>
            <a:p>
              <a:pPr indent="457200" algn="just" fontAlgn="auto">
                <a:lnSpc>
                  <a:spcPts val="3580"/>
                </a:lnSpc>
              </a:pPr>
              <a:r>
                <a:rPr lang="zh-CN" altLang="en-US" sz="2800" b="1">
                  <a:solidFill>
                    <a:srgbClr val="FF0000"/>
                  </a:solidFill>
                  <a:latin typeface="楷体" panose="02010609060101010101" charset="-122"/>
                  <a:ea typeface="楷体" panose="02010609060101010101" charset="-122"/>
                  <a:sym typeface="Times New Roman" panose="02020603050405020304"/>
                </a:rPr>
                <a:t>数据安全与个人数据安全、商业数据安全和国家安全息息相关。</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sp>
          <p:nvSpPr>
            <p:cNvPr id="15" name="云形标注 14"/>
            <p:cNvSpPr/>
            <p:nvPr>
              <p:custDataLst>
                <p:tags r:id="rId23"/>
              </p:custDataLst>
            </p:nvPr>
          </p:nvSpPr>
          <p:spPr>
            <a:xfrm rot="720000">
              <a:off x="8935" y="5725"/>
              <a:ext cx="6273" cy="3736"/>
            </a:xfrm>
            <a:prstGeom prst="cloudCallout">
              <a:avLst>
                <a:gd name="adj1" fmla="val 61858"/>
                <a:gd name="adj2" fmla="val 3618"/>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ustDataLst>
      <p:tags r:id="rId2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right)">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4393102" cy="624840"/>
            <a:chOff x="9792" y="2872"/>
            <a:chExt cx="4339" cy="984"/>
          </a:xfrm>
        </p:grpSpPr>
        <p:sp>
          <p:nvSpPr>
            <p:cNvPr id="16" name="图形"/>
            <p:cNvSpPr/>
            <p:nvPr>
              <p:custDataLst>
                <p:tags r:id="rId3"/>
              </p:custDataLst>
            </p:nvPr>
          </p:nvSpPr>
          <p:spPr>
            <a:xfrm>
              <a:off x="9792" y="2887"/>
              <a:ext cx="433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415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案例：个人数据安全</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1123315" y="1841500"/>
            <a:ext cx="10074910" cy="1040765"/>
          </a:xfrm>
          <a:prstGeom prst="rect">
            <a:avLst/>
          </a:prstGeom>
          <a:noFill/>
          <a:ln w="9525">
            <a:noFill/>
          </a:ln>
        </p:spPr>
        <p:txBody>
          <a:bodyPr>
            <a:noAutofit/>
          </a:bodyPr>
          <a:p>
            <a:pPr indent="457200" algn="just" fontAlgn="auto">
              <a:lnSpc>
                <a:spcPts val="3700"/>
              </a:lnSpc>
            </a:pPr>
            <a:r>
              <a:rPr lang="en-US" altLang="zh-CN" sz="2800" b="1">
                <a:latin typeface="楷体" panose="02010609060101010101" charset="-122"/>
                <a:ea typeface="楷体" panose="02010609060101010101" charset="-122"/>
              </a:rPr>
              <a:t>  </a:t>
            </a:r>
            <a:r>
              <a:rPr lang="zh-CN" sz="2800" b="1">
                <a:latin typeface="楷体" panose="02010609060101010101" charset="-122"/>
                <a:ea typeface="楷体" panose="02010609060101010101" charset="-122"/>
              </a:rPr>
              <a:t>某同学用妈妈的手机交作业时，接到了陌生来电，对方称需要短信验证码进行安全验证，于是他将手机收到的短信验证码告诉了对方。结果一个月后才发现妈妈的银行卡被盗刷了两万元人民币。</a:t>
            </a:r>
            <a:endParaRPr lang="zh-CN" sz="2800" b="1">
              <a:latin typeface="楷体" panose="02010609060101010101" charset="-122"/>
              <a:ea typeface="楷体" panose="02010609060101010101" charset="-122"/>
            </a:endParaRPr>
          </a:p>
        </p:txBody>
      </p:sp>
      <p:pic>
        <p:nvPicPr>
          <p:cNvPr id="13" name="https://img8.file.cache.docer.com/storage/1681108120056581000/8af5eddebc391b4f513b763471dffb89.png" descr="文件管理.png"/>
          <p:cNvPicPr>
            <a:picLocks noChangeAspect="1"/>
          </p:cNvPicPr>
          <p:nvPr/>
        </p:nvPicPr>
        <p:blipFill>
          <a:blip r:embed="rId5"/>
          <a:stretch>
            <a:fillRect/>
          </a:stretch>
        </p:blipFill>
        <p:spPr>
          <a:xfrm>
            <a:off x="1383665" y="1731010"/>
            <a:ext cx="559435" cy="559435"/>
          </a:xfrm>
          <a:prstGeom prst="rect">
            <a:avLst/>
          </a:prstGeom>
        </p:spPr>
      </p:pic>
      <p:pic>
        <p:nvPicPr>
          <p:cNvPr id="15" name="https://docer-ks3.wpscdn.cn/picture/168463187/440524b75615593eed6328b34f0d6668_612.jpg" descr="放大镜书籍卡通高清png免抠元素"/>
          <p:cNvPicPr>
            <a:picLocks noChangeAspect="1"/>
          </p:cNvPicPr>
          <p:nvPr/>
        </p:nvPicPr>
        <p:blipFill>
          <a:blip r:embed="rId6">
            <a:alphaModFix amt="80000"/>
          </a:blip>
          <a:stretch>
            <a:fillRect/>
          </a:stretch>
        </p:blipFill>
        <p:spPr>
          <a:xfrm>
            <a:off x="9125585" y="4458335"/>
            <a:ext cx="2072640" cy="217678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图形"/>
          <p:cNvSpPr txBox="1"/>
          <p:nvPr/>
        </p:nvSpPr>
        <p:spPr>
          <a:xfrm>
            <a:off x="1652905" y="4319270"/>
            <a:ext cx="7008495" cy="1537970"/>
          </a:xfrm>
          <a:prstGeom prst="rect">
            <a:avLst/>
          </a:prstGeom>
          <a:noFill/>
        </p:spPr>
        <p:txBody>
          <a:bodyPr wrap="square" rtlCol="0" anchor="t">
            <a:noAutofit/>
          </a:bodyPr>
          <a:p>
            <a:pPr indent="457200" algn="just">
              <a:lnSpc>
                <a:spcPts val="3500"/>
              </a:lnSpc>
              <a:buClrTx/>
              <a:buSzTx/>
              <a:buNone/>
            </a:pPr>
            <a:r>
              <a:rPr sz="2800" b="1">
                <a:solidFill>
                  <a:srgbClr val="FF0000"/>
                </a:solidFill>
                <a:latin typeface="楷体" panose="02010609060101010101" charset="-122"/>
                <a:ea typeface="楷体" panose="02010609060101010101" charset="-122"/>
                <a:sym typeface="Times New Roman" panose="02020603050405020304"/>
              </a:rPr>
              <a:t>1.</a:t>
            </a:r>
            <a:r>
              <a:rPr lang="zh-CN" sz="2800" b="1">
                <a:solidFill>
                  <a:srgbClr val="FF0000"/>
                </a:solidFill>
                <a:latin typeface="楷体" panose="02010609060101010101" charset="-122"/>
                <a:ea typeface="楷体" panose="02010609060101010101" charset="-122"/>
                <a:sym typeface="Times New Roman" panose="02020603050405020304"/>
              </a:rPr>
              <a:t>提醒壮壮未知的</a:t>
            </a:r>
            <a:r>
              <a:rPr sz="2800" b="1">
                <a:solidFill>
                  <a:srgbClr val="FF0000"/>
                </a:solidFill>
                <a:latin typeface="楷体" panose="02010609060101010101" charset="-122"/>
                <a:ea typeface="楷体" panose="02010609060101010101" charset="-122"/>
                <a:sym typeface="Times New Roman" panose="02020603050405020304"/>
              </a:rPr>
              <a:t>Wi-Fi</a:t>
            </a:r>
            <a:r>
              <a:rPr lang="zh-CN" sz="2800" b="1">
                <a:solidFill>
                  <a:srgbClr val="FF0000"/>
                </a:solidFill>
                <a:latin typeface="楷体" panose="02010609060101010101" charset="-122"/>
                <a:ea typeface="楷体" panose="02010609060101010101" charset="-122"/>
                <a:sym typeface="Times New Roman" panose="02020603050405020304"/>
              </a:rPr>
              <a:t>存在安全隐患；</a:t>
            </a:r>
            <a:endParaRPr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sz="2800" b="1">
                <a:solidFill>
                  <a:srgbClr val="FF0000"/>
                </a:solidFill>
                <a:latin typeface="楷体" panose="02010609060101010101" charset="-122"/>
                <a:ea typeface="楷体" panose="02010609060101010101" charset="-122"/>
                <a:sym typeface="Times New Roman" panose="02020603050405020304"/>
              </a:rPr>
              <a:t>2.</a:t>
            </a:r>
            <a:r>
              <a:rPr lang="zh-CN" sz="2800" b="1">
                <a:solidFill>
                  <a:srgbClr val="FF0000"/>
                </a:solidFill>
                <a:latin typeface="楷体" panose="02010609060101010101" charset="-122"/>
                <a:ea typeface="楷体" panose="02010609060101010101" charset="-122"/>
                <a:sym typeface="Times New Roman" panose="02020603050405020304"/>
              </a:rPr>
              <a:t>可</a:t>
            </a:r>
            <a:r>
              <a:rPr sz="2800" b="1">
                <a:solidFill>
                  <a:srgbClr val="FF0000"/>
                </a:solidFill>
                <a:latin typeface="楷体" panose="02010609060101010101" charset="-122"/>
                <a:ea typeface="楷体" panose="02010609060101010101" charset="-122"/>
                <a:sym typeface="Times New Roman" panose="02020603050405020304"/>
              </a:rPr>
              <a:t>找家长或</a:t>
            </a:r>
            <a:r>
              <a:rPr lang="zh-CN" sz="2800" b="1">
                <a:solidFill>
                  <a:srgbClr val="FF0000"/>
                </a:solidFill>
                <a:latin typeface="楷体" panose="02010609060101010101" charset="-122"/>
                <a:ea typeface="楷体" panose="02010609060101010101" charset="-122"/>
                <a:sym typeface="Times New Roman" panose="02020603050405020304"/>
              </a:rPr>
              <a:t>咨询商城的</a:t>
            </a:r>
            <a:r>
              <a:rPr sz="2800" b="1">
                <a:solidFill>
                  <a:srgbClr val="FF0000"/>
                </a:solidFill>
                <a:latin typeface="楷体" panose="02010609060101010101" charset="-122"/>
                <a:ea typeface="楷体" panose="02010609060101010101" charset="-122"/>
                <a:sym typeface="Times New Roman" panose="02020603050405020304"/>
              </a:rPr>
              <a:t>工作人员</a:t>
            </a:r>
            <a:r>
              <a:rPr lang="zh-CN" sz="2800" b="1">
                <a:solidFill>
                  <a:srgbClr val="FF0000"/>
                </a:solidFill>
                <a:latin typeface="楷体" panose="02010609060101010101" charset="-122"/>
                <a:ea typeface="楷体" panose="02010609060101010101" charset="-122"/>
                <a:sym typeface="Times New Roman" panose="02020603050405020304"/>
              </a:rPr>
              <a:t>帮忙</a:t>
            </a:r>
            <a:r>
              <a:rPr sz="2800" b="1">
                <a:solidFill>
                  <a:srgbClr val="FF0000"/>
                </a:solidFill>
                <a:latin typeface="楷体" panose="02010609060101010101" charset="-122"/>
                <a:ea typeface="楷体" panose="02010609060101010101" charset="-122"/>
                <a:sym typeface="Times New Roman" panose="02020603050405020304"/>
              </a:rPr>
              <a:t>。</a:t>
            </a:r>
            <a:endParaRPr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lang="en-US" sz="2800" b="1">
                <a:solidFill>
                  <a:srgbClr val="FF0000"/>
                </a:solidFill>
                <a:latin typeface="楷体" panose="02010609060101010101" charset="-122"/>
                <a:ea typeface="楷体" panose="02010609060101010101" charset="-122"/>
                <a:sym typeface="Times New Roman" panose="02020603050405020304"/>
              </a:rPr>
              <a:t>……</a:t>
            </a:r>
            <a:endParaRPr lang="en-US" sz="2800" b="1">
              <a:solidFill>
                <a:srgbClr val="FF0000"/>
              </a:solidFill>
              <a:latin typeface="楷体" panose="02010609060101010101" charset="-122"/>
              <a:ea typeface="楷体" panose="02010609060101010101" charset="-122"/>
              <a:sym typeface="Times New Roman" panose="02020603050405020304"/>
            </a:endParaRPr>
          </a:p>
        </p:txBody>
      </p:sp>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65400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活动一：做一做</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1123315" y="1841500"/>
            <a:ext cx="10074910" cy="1040765"/>
          </a:xfrm>
          <a:prstGeom prst="rect">
            <a:avLst/>
          </a:prstGeom>
          <a:noFill/>
          <a:ln w="9525">
            <a:noFill/>
          </a:ln>
        </p:spPr>
        <p:txBody>
          <a:bodyPr>
            <a:noAutofit/>
          </a:bodyPr>
          <a:p>
            <a:pPr indent="457200" algn="just" fontAlgn="auto">
              <a:lnSpc>
                <a:spcPts val="3700"/>
              </a:lnSpc>
            </a:pPr>
            <a:r>
              <a:rPr lang="en-US" altLang="zh-CN" sz="2800" b="1">
                <a:latin typeface="楷体" panose="02010609060101010101" charset="-122"/>
                <a:ea typeface="楷体" panose="02010609060101010101" charset="-122"/>
              </a:rPr>
              <a:t>  </a:t>
            </a:r>
            <a:r>
              <a:rPr lang="zh-CN" sz="2800" b="1">
                <a:latin typeface="楷体" panose="02010609060101010101" charset="-122"/>
                <a:ea typeface="楷体" panose="02010609060101010101" charset="-122"/>
              </a:rPr>
              <a:t>如果遇到下面几种情况，你会怎么做？</a:t>
            </a:r>
            <a:endParaRPr lang="zh-CN" sz="2800" b="1">
              <a:latin typeface="楷体" panose="02010609060101010101" charset="-122"/>
              <a:ea typeface="楷体" panose="02010609060101010101" charset="-122"/>
            </a:endParaRPr>
          </a:p>
        </p:txBody>
      </p:sp>
      <p:pic>
        <p:nvPicPr>
          <p:cNvPr id="9" name="图片 8" descr="时间"/>
          <p:cNvPicPr>
            <a:picLocks noChangeAspect="1"/>
          </p:cNvPicPr>
          <p:nvPr/>
        </p:nvPicPr>
        <p:blipFill>
          <a:blip r:embed="rId5"/>
          <a:stretch>
            <a:fillRect/>
          </a:stretch>
        </p:blipFill>
        <p:spPr>
          <a:xfrm>
            <a:off x="8169275" y="5524500"/>
            <a:ext cx="726440" cy="726440"/>
          </a:xfrm>
          <a:prstGeom prst="rect">
            <a:avLst/>
          </a:prstGeom>
        </p:spPr>
      </p:pic>
      <p:sp>
        <p:nvSpPr>
          <p:cNvPr id="10" name="文本框 9"/>
          <p:cNvSpPr txBox="1"/>
          <p:nvPr/>
        </p:nvSpPr>
        <p:spPr>
          <a:xfrm>
            <a:off x="8442325" y="5643880"/>
            <a:ext cx="2620010" cy="450215"/>
          </a:xfrm>
          <a:prstGeom prst="rect">
            <a:avLst/>
          </a:prstGeom>
          <a:noFill/>
        </p:spPr>
        <p:txBody>
          <a:bodyPr wrap="square" rtlCol="0" anchor="t">
            <a:spAutoFit/>
          </a:bodyPr>
          <a:p>
            <a:pPr indent="457200" algn="just" fontAlgn="auto">
              <a:lnSpc>
                <a:spcPts val="2800"/>
              </a:lnSpc>
            </a:pPr>
            <a:r>
              <a:rPr lang="zh-CN" sz="2800" b="1">
                <a:solidFill>
                  <a:srgbClr val="FF0000"/>
                </a:solidFill>
                <a:latin typeface="楷体" panose="02010609060101010101" charset="-122"/>
                <a:ea typeface="楷体" panose="02010609060101010101" charset="-122"/>
                <a:sym typeface="+mn-ea"/>
              </a:rPr>
              <a:t>六分钟</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pic>
        <p:nvPicPr>
          <p:cNvPr id="2" name="图片 1" descr="车辆信息查询"/>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10335" y="1730375"/>
            <a:ext cx="560070" cy="560070"/>
          </a:xfrm>
          <a:prstGeom prst="rect">
            <a:avLst/>
          </a:prstGeom>
        </p:spPr>
      </p:pic>
      <p:sp>
        <p:nvSpPr>
          <p:cNvPr id="5" name="图形"/>
          <p:cNvSpPr txBox="1"/>
          <p:nvPr/>
        </p:nvSpPr>
        <p:spPr>
          <a:xfrm>
            <a:off x="1652905" y="2760345"/>
            <a:ext cx="8673465" cy="1437640"/>
          </a:xfrm>
          <a:prstGeom prst="rect">
            <a:avLst/>
          </a:prstGeom>
          <a:noFill/>
        </p:spPr>
        <p:txBody>
          <a:bodyPr wrap="square" rtlCol="0" anchor="t">
            <a:spAutoFit/>
          </a:bodyPr>
          <a:p>
            <a:pPr indent="457200" algn="just">
              <a:lnSpc>
                <a:spcPts val="3500"/>
              </a:lnSpc>
              <a:buClrTx/>
              <a:buSzTx/>
              <a:buNone/>
            </a:pPr>
            <a:r>
              <a:rPr lang="zh-CN" sz="2800" b="1">
                <a:latin typeface="楷体" panose="02010609060101010101" charset="-122"/>
                <a:ea typeface="楷体" panose="02010609060101010101" charset="-122"/>
                <a:sym typeface="Times New Roman" panose="02020603050405020304"/>
              </a:rPr>
              <a:t>情况</a:t>
            </a:r>
            <a:r>
              <a:rPr lang="en-US" altLang="zh-CN" sz="2800" b="1">
                <a:latin typeface="楷体" panose="02010609060101010101" charset="-122"/>
                <a:ea typeface="楷体" panose="02010609060101010101" charset="-122"/>
                <a:sym typeface="Times New Roman" panose="02020603050405020304"/>
              </a:rPr>
              <a:t> </a:t>
            </a:r>
            <a:r>
              <a:rPr lang="zh-CN" sz="2800" b="1">
                <a:latin typeface="楷体" panose="02010609060101010101" charset="-122"/>
                <a:ea typeface="楷体" panose="02010609060101010101" charset="-122"/>
                <a:sym typeface="Times New Roman" panose="02020603050405020304"/>
              </a:rPr>
              <a:t>  ：商场里手机信号差，壮壮正在用手机搜索附近的 Wi-Fi，准备连接一个未知的无需密码的 Wi-Fi。</a:t>
            </a:r>
            <a:endParaRPr lang="zh-CN" sz="2800" b="1">
              <a:latin typeface="楷体" panose="02010609060101010101" charset="-122"/>
              <a:ea typeface="楷体" panose="02010609060101010101" charset="-122"/>
              <a:sym typeface="Times New Roman" panose="02020603050405020304"/>
            </a:endParaRPr>
          </a:p>
        </p:txBody>
      </p:sp>
      <p:pic>
        <p:nvPicPr>
          <p:cNvPr id="6" name="图片 5" descr="数字1"/>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072765" y="2744470"/>
            <a:ext cx="399415" cy="39941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5" grpId="0"/>
      <p:bldP spid="1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图形"/>
          <p:cNvSpPr txBox="1"/>
          <p:nvPr/>
        </p:nvSpPr>
        <p:spPr>
          <a:xfrm>
            <a:off x="1652905" y="4211955"/>
            <a:ext cx="8673465" cy="1805305"/>
          </a:xfrm>
          <a:prstGeom prst="rect">
            <a:avLst/>
          </a:prstGeom>
          <a:noFill/>
        </p:spPr>
        <p:txBody>
          <a:bodyPr wrap="square" rtlCol="0" anchor="t">
            <a:noAutofit/>
          </a:bodyPr>
          <a:p>
            <a:pPr indent="457200" algn="just">
              <a:lnSpc>
                <a:spcPts val="3500"/>
              </a:lnSpc>
              <a:buClrTx/>
              <a:buSzTx/>
              <a:buNone/>
            </a:pPr>
            <a:r>
              <a:rPr lang="en-US" sz="2800" b="1">
                <a:solidFill>
                  <a:srgbClr val="FF0000"/>
                </a:solidFill>
                <a:latin typeface="楷体" panose="02010609060101010101" charset="-122"/>
                <a:ea typeface="楷体" panose="02010609060101010101" charset="-122"/>
                <a:sym typeface="Times New Roman" panose="02020603050405020304"/>
              </a:rPr>
              <a:t>1.</a:t>
            </a:r>
            <a:r>
              <a:rPr sz="2800" b="1">
                <a:solidFill>
                  <a:srgbClr val="FF0000"/>
                </a:solidFill>
                <a:latin typeface="楷体" panose="02010609060101010101" charset="-122"/>
                <a:ea typeface="楷体" panose="02010609060101010101" charset="-122"/>
                <a:sym typeface="Times New Roman" panose="02020603050405020304"/>
              </a:rPr>
              <a:t>不点击链接。</a:t>
            </a:r>
            <a:r>
              <a:rPr lang="en-US" sz="2800" b="1">
                <a:solidFill>
                  <a:srgbClr val="FF0000"/>
                </a:solidFill>
                <a:latin typeface="楷体" panose="02010609060101010101" charset="-122"/>
                <a:ea typeface="楷体" panose="02010609060101010101" charset="-122"/>
                <a:sym typeface="Times New Roman" panose="02020603050405020304"/>
              </a:rPr>
              <a:t>        </a:t>
            </a:r>
            <a:r>
              <a:rPr sz="2800" b="1">
                <a:solidFill>
                  <a:srgbClr val="FF0000"/>
                </a:solidFill>
                <a:latin typeface="楷体" panose="02010609060101010101" charset="-122"/>
                <a:ea typeface="楷体" panose="02010609060101010101" charset="-122"/>
                <a:sym typeface="Times New Roman" panose="02020603050405020304"/>
              </a:rPr>
              <a:t>2.验证信息来源。</a:t>
            </a:r>
            <a:endParaRPr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sz="2800" b="1">
                <a:solidFill>
                  <a:srgbClr val="FF0000"/>
                </a:solidFill>
                <a:latin typeface="楷体" panose="02010609060101010101" charset="-122"/>
                <a:ea typeface="楷体" panose="02010609060101010101" charset="-122"/>
                <a:sym typeface="Times New Roman" panose="02020603050405020304"/>
              </a:rPr>
              <a:t>3.标记可疑邮件。</a:t>
            </a:r>
            <a:r>
              <a:rPr lang="en-US" sz="2800" b="1">
                <a:solidFill>
                  <a:srgbClr val="FF0000"/>
                </a:solidFill>
                <a:latin typeface="楷体" panose="02010609060101010101" charset="-122"/>
                <a:ea typeface="楷体" panose="02010609060101010101" charset="-122"/>
                <a:sym typeface="Times New Roman" panose="02020603050405020304"/>
              </a:rPr>
              <a:t>      </a:t>
            </a:r>
            <a:r>
              <a:rPr sz="2800" b="1">
                <a:solidFill>
                  <a:srgbClr val="FF0000"/>
                </a:solidFill>
                <a:latin typeface="楷体" panose="02010609060101010101" charset="-122"/>
                <a:ea typeface="楷体" panose="02010609060101010101" charset="-122"/>
                <a:sym typeface="Times New Roman" panose="02020603050405020304"/>
              </a:rPr>
              <a:t>4.保护个人信息</a:t>
            </a:r>
            <a:r>
              <a:rPr lang="zh-CN" sz="2800" b="1">
                <a:solidFill>
                  <a:srgbClr val="FF0000"/>
                </a:solidFill>
                <a:latin typeface="楷体" panose="02010609060101010101" charset="-122"/>
                <a:ea typeface="楷体" panose="02010609060101010101" charset="-122"/>
                <a:sym typeface="Times New Roman" panose="02020603050405020304"/>
              </a:rPr>
              <a:t>。</a:t>
            </a:r>
            <a:endParaRPr lang="zh-CN"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lang="en-US" altLang="zh-CN" sz="2800" b="1">
                <a:solidFill>
                  <a:srgbClr val="FF0000"/>
                </a:solidFill>
                <a:latin typeface="楷体" panose="02010609060101010101" charset="-122"/>
                <a:ea typeface="楷体" panose="02010609060101010101" charset="-122"/>
                <a:sym typeface="Times New Roman" panose="02020603050405020304"/>
              </a:rPr>
              <a:t>5.</a:t>
            </a:r>
            <a:r>
              <a:rPr lang="zh-CN" sz="2800" b="1">
                <a:solidFill>
                  <a:srgbClr val="FF0000"/>
                </a:solidFill>
                <a:latin typeface="楷体" panose="02010609060101010101" charset="-122"/>
                <a:ea typeface="楷体" panose="02010609060101010101" charset="-122"/>
                <a:sym typeface="Times New Roman" panose="02020603050405020304"/>
              </a:rPr>
              <a:t>可向家长或老师求助。</a:t>
            </a:r>
            <a:endParaRPr lang="zh-CN" sz="2800" b="1">
              <a:solidFill>
                <a:srgbClr val="FF0000"/>
              </a:solidFill>
              <a:latin typeface="楷体" panose="02010609060101010101" charset="-122"/>
              <a:ea typeface="楷体" panose="02010609060101010101" charset="-122"/>
              <a:sym typeface="Times New Roman" panose="02020603050405020304"/>
            </a:endParaRPr>
          </a:p>
        </p:txBody>
      </p:sp>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65400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活动一：做一做</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1123315" y="1841500"/>
            <a:ext cx="10074910" cy="1040765"/>
          </a:xfrm>
          <a:prstGeom prst="rect">
            <a:avLst/>
          </a:prstGeom>
          <a:noFill/>
          <a:ln w="9525">
            <a:noFill/>
          </a:ln>
        </p:spPr>
        <p:txBody>
          <a:bodyPr>
            <a:noAutofit/>
          </a:bodyPr>
          <a:p>
            <a:pPr indent="457200" algn="just" fontAlgn="auto">
              <a:lnSpc>
                <a:spcPts val="3700"/>
              </a:lnSpc>
            </a:pPr>
            <a:r>
              <a:rPr lang="en-US" altLang="zh-CN" sz="2800" b="1">
                <a:latin typeface="楷体" panose="02010609060101010101" charset="-122"/>
                <a:ea typeface="楷体" panose="02010609060101010101" charset="-122"/>
              </a:rPr>
              <a:t>  </a:t>
            </a:r>
            <a:r>
              <a:rPr lang="zh-CN" sz="2800" b="1">
                <a:latin typeface="楷体" panose="02010609060101010101" charset="-122"/>
                <a:ea typeface="楷体" panose="02010609060101010101" charset="-122"/>
              </a:rPr>
              <a:t>如果遇到下面几种情况，你会怎么做？</a:t>
            </a:r>
            <a:endParaRPr lang="zh-CN" sz="2800" b="1">
              <a:latin typeface="楷体" panose="02010609060101010101" charset="-122"/>
              <a:ea typeface="楷体" panose="02010609060101010101" charset="-122"/>
            </a:endParaRPr>
          </a:p>
        </p:txBody>
      </p:sp>
      <p:pic>
        <p:nvPicPr>
          <p:cNvPr id="2" name="图片 1" descr="车辆信息查询"/>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10335" y="1730375"/>
            <a:ext cx="560070" cy="560070"/>
          </a:xfrm>
          <a:prstGeom prst="rect">
            <a:avLst/>
          </a:prstGeom>
        </p:spPr>
      </p:pic>
      <p:sp>
        <p:nvSpPr>
          <p:cNvPr id="5" name="图形"/>
          <p:cNvSpPr txBox="1"/>
          <p:nvPr/>
        </p:nvSpPr>
        <p:spPr>
          <a:xfrm>
            <a:off x="1652905" y="2760345"/>
            <a:ext cx="8673465" cy="1437640"/>
          </a:xfrm>
          <a:prstGeom prst="rect">
            <a:avLst/>
          </a:prstGeom>
          <a:noFill/>
        </p:spPr>
        <p:txBody>
          <a:bodyPr wrap="square" rtlCol="0" anchor="t">
            <a:spAutoFit/>
          </a:bodyPr>
          <a:p>
            <a:pPr indent="457200" algn="just">
              <a:lnSpc>
                <a:spcPts val="3500"/>
              </a:lnSpc>
              <a:buClrTx/>
              <a:buSzTx/>
              <a:buNone/>
            </a:pPr>
            <a:r>
              <a:rPr lang="zh-CN" sz="2800" b="1">
                <a:latin typeface="楷体" panose="02010609060101010101" charset="-122"/>
                <a:ea typeface="楷体" panose="02010609060101010101" charset="-122"/>
                <a:sym typeface="Times New Roman" panose="02020603050405020304"/>
              </a:rPr>
              <a:t>情况</a:t>
            </a:r>
            <a:r>
              <a:rPr lang="en-US" altLang="zh-CN" sz="2800" b="1">
                <a:latin typeface="楷体" panose="02010609060101010101" charset="-122"/>
                <a:ea typeface="楷体" panose="02010609060101010101" charset="-122"/>
                <a:sym typeface="Times New Roman" panose="02020603050405020304"/>
              </a:rPr>
              <a:t> </a:t>
            </a:r>
            <a:r>
              <a:rPr lang="zh-CN" sz="2800" b="1">
                <a:latin typeface="楷体" panose="02010609060101010101" charset="-122"/>
                <a:ea typeface="楷体" panose="02010609060101010101" charset="-122"/>
                <a:sym typeface="Times New Roman" panose="02020603050405020304"/>
              </a:rPr>
              <a:t>  ：小桂在浏览邮件时，弹窗提示收到一封中奖邮件，还附带了网站链接，他正准备点进去一探究竟。</a:t>
            </a:r>
            <a:endParaRPr lang="zh-CN" sz="2800" b="1">
              <a:latin typeface="楷体" panose="02010609060101010101" charset="-122"/>
              <a:ea typeface="楷体" panose="02010609060101010101" charset="-122"/>
              <a:sym typeface="Times New Roman" panose="02020603050405020304"/>
            </a:endParaRPr>
          </a:p>
        </p:txBody>
      </p:sp>
      <p:pic>
        <p:nvPicPr>
          <p:cNvPr id="3" name="图片 2" descr="数字2"/>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72765" y="2745105"/>
            <a:ext cx="398780" cy="398780"/>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图形"/>
          <p:cNvSpPr txBox="1"/>
          <p:nvPr/>
        </p:nvSpPr>
        <p:spPr>
          <a:xfrm>
            <a:off x="1243330" y="4211955"/>
            <a:ext cx="8673465" cy="1805305"/>
          </a:xfrm>
          <a:prstGeom prst="rect">
            <a:avLst/>
          </a:prstGeom>
          <a:noFill/>
        </p:spPr>
        <p:txBody>
          <a:bodyPr wrap="square" rtlCol="0" anchor="t">
            <a:noAutofit/>
          </a:bodyPr>
          <a:p>
            <a:pPr indent="457200" algn="just">
              <a:lnSpc>
                <a:spcPts val="3500"/>
              </a:lnSpc>
              <a:buClrTx/>
              <a:buSzTx/>
              <a:buNone/>
            </a:pPr>
            <a:r>
              <a:rPr lang="en-US" sz="2800" b="1">
                <a:solidFill>
                  <a:srgbClr val="FF0000"/>
                </a:solidFill>
                <a:latin typeface="楷体" panose="02010609060101010101" charset="-122"/>
                <a:ea typeface="楷体" panose="02010609060101010101" charset="-122"/>
                <a:sym typeface="Times New Roman" panose="02020603050405020304"/>
              </a:rPr>
              <a:t>1.</a:t>
            </a:r>
            <a:r>
              <a:rPr sz="2800" b="1">
                <a:solidFill>
                  <a:srgbClr val="FF0000"/>
                </a:solidFill>
                <a:latin typeface="楷体" panose="02010609060101010101" charset="-122"/>
                <a:ea typeface="楷体" panose="02010609060101010101" charset="-122"/>
                <a:sym typeface="Times New Roman" panose="02020603050405020304"/>
              </a:rPr>
              <a:t>不转账。</a:t>
            </a:r>
            <a:r>
              <a:rPr lang="en-US" sz="2800" b="1">
                <a:solidFill>
                  <a:srgbClr val="FF0000"/>
                </a:solidFill>
                <a:latin typeface="楷体" panose="02010609060101010101" charset="-122"/>
                <a:ea typeface="楷体" panose="02010609060101010101" charset="-122"/>
                <a:sym typeface="Times New Roman" panose="02020603050405020304"/>
              </a:rPr>
              <a:t>             </a:t>
            </a:r>
            <a:r>
              <a:rPr sz="2800" b="1">
                <a:solidFill>
                  <a:srgbClr val="FF0000"/>
                </a:solidFill>
                <a:latin typeface="楷体" panose="02010609060101010101" charset="-122"/>
                <a:ea typeface="楷体" panose="02010609060101010101" charset="-122"/>
                <a:sym typeface="Times New Roman" panose="02020603050405020304"/>
              </a:rPr>
              <a:t>2.核实身份，防诈骗。</a:t>
            </a:r>
            <a:endParaRPr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sz="2800" b="1">
                <a:solidFill>
                  <a:srgbClr val="FF0000"/>
                </a:solidFill>
                <a:latin typeface="楷体" panose="02010609060101010101" charset="-122"/>
                <a:ea typeface="楷体" panose="02010609060101010101" charset="-122"/>
                <a:sym typeface="Times New Roman" panose="02020603050405020304"/>
              </a:rPr>
              <a:t>3.与银行联系。</a:t>
            </a:r>
            <a:r>
              <a:rPr lang="en-US" sz="2800" b="1">
                <a:solidFill>
                  <a:srgbClr val="FF0000"/>
                </a:solidFill>
                <a:latin typeface="楷体" panose="02010609060101010101" charset="-122"/>
                <a:ea typeface="楷体" panose="02010609060101010101" charset="-122"/>
                <a:sym typeface="Times New Roman" panose="02020603050405020304"/>
              </a:rPr>
              <a:t>         </a:t>
            </a:r>
            <a:r>
              <a:rPr sz="2800" b="1">
                <a:solidFill>
                  <a:srgbClr val="FF0000"/>
                </a:solidFill>
                <a:latin typeface="楷体" panose="02010609060101010101" charset="-122"/>
                <a:ea typeface="楷体" panose="02010609060101010101" charset="-122"/>
                <a:sym typeface="Times New Roman" panose="02020603050405020304"/>
              </a:rPr>
              <a:t>4.删除短信。</a:t>
            </a:r>
            <a:endParaRPr sz="2800" b="1">
              <a:solidFill>
                <a:srgbClr val="FF0000"/>
              </a:solidFill>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r>
              <a:rPr sz="2800" b="1">
                <a:solidFill>
                  <a:srgbClr val="FF0000"/>
                </a:solidFill>
                <a:latin typeface="楷体" panose="02010609060101010101" charset="-122"/>
                <a:ea typeface="楷体" panose="02010609060101010101" charset="-122"/>
                <a:sym typeface="Times New Roman" panose="02020603050405020304"/>
              </a:rPr>
              <a:t>5.</a:t>
            </a:r>
            <a:r>
              <a:rPr lang="zh-CN" sz="2800" b="1">
                <a:solidFill>
                  <a:srgbClr val="FF0000"/>
                </a:solidFill>
                <a:latin typeface="楷体" panose="02010609060101010101" charset="-122"/>
                <a:ea typeface="楷体" panose="02010609060101010101" charset="-122"/>
                <a:sym typeface="Times New Roman" panose="02020603050405020304"/>
              </a:rPr>
              <a:t>报告</a:t>
            </a:r>
            <a:r>
              <a:rPr sz="2800" b="1">
                <a:solidFill>
                  <a:srgbClr val="FF0000"/>
                </a:solidFill>
                <a:latin typeface="楷体" panose="02010609060101010101" charset="-122"/>
                <a:ea typeface="楷体" panose="02010609060101010101" charset="-122"/>
                <a:sym typeface="Times New Roman" panose="02020603050405020304"/>
              </a:rPr>
              <a:t>警方，协助调查。</a:t>
            </a:r>
            <a:r>
              <a:rPr lang="en-US" sz="2800" b="1">
                <a:solidFill>
                  <a:srgbClr val="FF0000"/>
                </a:solidFill>
                <a:latin typeface="楷体" panose="02010609060101010101" charset="-122"/>
                <a:ea typeface="楷体" panose="02010609060101010101" charset="-122"/>
                <a:sym typeface="Times New Roman" panose="02020603050405020304"/>
              </a:rPr>
              <a:t> </a:t>
            </a:r>
            <a:r>
              <a:rPr sz="2800" b="1">
                <a:solidFill>
                  <a:srgbClr val="FF0000"/>
                </a:solidFill>
                <a:latin typeface="楷体" panose="02010609060101010101" charset="-122"/>
                <a:ea typeface="楷体" panose="02010609060101010101" charset="-122"/>
                <a:sym typeface="Times New Roman" panose="02020603050405020304"/>
              </a:rPr>
              <a:t>6.提高警惕。</a:t>
            </a:r>
            <a:endParaRPr sz="2800" b="1">
              <a:solidFill>
                <a:srgbClr val="FF0000"/>
              </a:solidFill>
              <a:latin typeface="楷体" panose="02010609060101010101" charset="-122"/>
              <a:ea typeface="楷体" panose="02010609060101010101" charset="-122"/>
              <a:sym typeface="Times New Roman" panose="02020603050405020304"/>
            </a:endParaRPr>
          </a:p>
        </p:txBody>
      </p:sp>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65400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一：做一做</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1123315" y="1841500"/>
            <a:ext cx="10074910" cy="1040765"/>
          </a:xfrm>
          <a:prstGeom prst="rect">
            <a:avLst/>
          </a:prstGeom>
          <a:noFill/>
          <a:ln w="9525">
            <a:noFill/>
          </a:ln>
        </p:spPr>
        <p:txBody>
          <a:bodyPr>
            <a:noAutofit/>
          </a:bodyPr>
          <a:p>
            <a:pPr indent="457200" algn="just" fontAlgn="auto">
              <a:lnSpc>
                <a:spcPts val="3700"/>
              </a:lnSpc>
            </a:pPr>
            <a:r>
              <a:rPr lang="en-US" altLang="zh-CN" sz="2800" b="1">
                <a:latin typeface="楷体" panose="02010609060101010101" charset="-122"/>
                <a:ea typeface="楷体" panose="02010609060101010101" charset="-122"/>
              </a:rPr>
              <a:t>  </a:t>
            </a:r>
            <a:r>
              <a:rPr lang="zh-CN" sz="2800" b="1">
                <a:latin typeface="楷体" panose="02010609060101010101" charset="-122"/>
                <a:ea typeface="楷体" panose="02010609060101010101" charset="-122"/>
              </a:rPr>
              <a:t>如果遇到下面几种情况，你会怎么做？</a:t>
            </a:r>
            <a:endParaRPr lang="zh-CN" sz="2800" b="1">
              <a:latin typeface="楷体" panose="02010609060101010101" charset="-122"/>
              <a:ea typeface="楷体" panose="02010609060101010101" charset="-122"/>
            </a:endParaRPr>
          </a:p>
        </p:txBody>
      </p:sp>
      <p:pic>
        <p:nvPicPr>
          <p:cNvPr id="2" name="图片 1" descr="车辆信息查询"/>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10335" y="1730375"/>
            <a:ext cx="560070" cy="560070"/>
          </a:xfrm>
          <a:prstGeom prst="rect">
            <a:avLst/>
          </a:prstGeom>
        </p:spPr>
      </p:pic>
      <p:sp>
        <p:nvSpPr>
          <p:cNvPr id="5" name="图形"/>
          <p:cNvSpPr txBox="1"/>
          <p:nvPr/>
        </p:nvSpPr>
        <p:spPr>
          <a:xfrm>
            <a:off x="1652905" y="2760345"/>
            <a:ext cx="8673465" cy="1437640"/>
          </a:xfrm>
          <a:prstGeom prst="rect">
            <a:avLst/>
          </a:prstGeom>
          <a:noFill/>
        </p:spPr>
        <p:txBody>
          <a:bodyPr wrap="square" rtlCol="0" anchor="t">
            <a:spAutoFit/>
          </a:bodyPr>
          <a:p>
            <a:pPr indent="457200" algn="just">
              <a:lnSpc>
                <a:spcPts val="3500"/>
              </a:lnSpc>
              <a:buClrTx/>
              <a:buSzTx/>
              <a:buNone/>
            </a:pPr>
            <a:r>
              <a:rPr lang="zh-CN" sz="2800" b="1">
                <a:latin typeface="楷体" panose="02010609060101010101" charset="-122"/>
                <a:ea typeface="楷体" panose="02010609060101010101" charset="-122"/>
                <a:sym typeface="Times New Roman" panose="02020603050405020304"/>
              </a:rPr>
              <a:t>情况</a:t>
            </a:r>
            <a:r>
              <a:rPr lang="en-US" altLang="zh-CN" sz="2800" b="1">
                <a:latin typeface="楷体" panose="02010609060101010101" charset="-122"/>
                <a:ea typeface="楷体" panose="02010609060101010101" charset="-122"/>
                <a:sym typeface="Times New Roman" panose="02020603050405020304"/>
              </a:rPr>
              <a:t> </a:t>
            </a:r>
            <a:r>
              <a:rPr lang="zh-CN" sz="2800" b="1">
                <a:latin typeface="楷体" panose="02010609060101010101" charset="-122"/>
                <a:ea typeface="楷体" panose="02010609060101010101" charset="-122"/>
                <a:sym typeface="Times New Roman" panose="02020603050405020304"/>
              </a:rPr>
              <a:t>  ：小美刚看到奶奶的手机收到一条短信，短信弹窗显示：老同学你好，我现在非常着急用钱，请你马上给我转账 5000 元，银行账号是……</a:t>
            </a:r>
            <a:endParaRPr lang="zh-CN" sz="2800" b="1">
              <a:latin typeface="楷体" panose="02010609060101010101" charset="-122"/>
              <a:ea typeface="楷体" panose="02010609060101010101" charset="-122"/>
              <a:sym typeface="Times New Roman" panose="02020603050405020304"/>
            </a:endParaRPr>
          </a:p>
        </p:txBody>
      </p:sp>
      <p:pic>
        <p:nvPicPr>
          <p:cNvPr id="7" name="图片 6" descr="数字3"/>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72765" y="2744470"/>
            <a:ext cx="399415" cy="399415"/>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65400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一：练一练</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1123315" y="1841500"/>
            <a:ext cx="10074910" cy="1040765"/>
          </a:xfrm>
          <a:prstGeom prst="rect">
            <a:avLst/>
          </a:prstGeom>
          <a:noFill/>
          <a:ln w="9525">
            <a:noFill/>
          </a:ln>
        </p:spPr>
        <p:txBody>
          <a:bodyPr>
            <a:noAutofit/>
          </a:bodyPr>
          <a:p>
            <a:pPr indent="457200" algn="just" fontAlgn="auto">
              <a:lnSpc>
                <a:spcPts val="3700"/>
              </a:lnSpc>
            </a:pPr>
            <a:r>
              <a:rPr lang="en-US" altLang="zh-CN" sz="2800" b="1">
                <a:latin typeface="楷体" panose="02010609060101010101" charset="-122"/>
                <a:ea typeface="楷体" panose="02010609060101010101" charset="-122"/>
              </a:rPr>
              <a:t>  </a:t>
            </a:r>
            <a:r>
              <a:rPr lang="zh-CN" sz="2800" b="1" spc="-100">
                <a:solidFill>
                  <a:schemeClr val="tx1"/>
                </a:solidFill>
                <a:uFillTx/>
                <a:latin typeface="楷体" panose="02010609060101010101" charset="-122"/>
                <a:ea typeface="楷体" panose="02010609060101010101" charset="-122"/>
              </a:rPr>
              <a:t>下列做法对吗？请在你认为对的括号里画“√”，不对的画“×”。</a:t>
            </a:r>
            <a:endParaRPr lang="zh-CN" sz="2800" b="1" spc="-100">
              <a:solidFill>
                <a:schemeClr val="tx1"/>
              </a:solidFill>
              <a:uFillTx/>
              <a:latin typeface="楷体" panose="02010609060101010101" charset="-122"/>
              <a:ea typeface="楷体" panose="02010609060101010101" charset="-122"/>
            </a:endParaRPr>
          </a:p>
          <a:p>
            <a:pPr indent="457200" algn="just" fontAlgn="auto">
              <a:lnSpc>
                <a:spcPts val="3700"/>
              </a:lnSpc>
            </a:pPr>
            <a:r>
              <a:rPr lang="zh-CN" sz="2800" b="1" spc="-100">
                <a:solidFill>
                  <a:schemeClr val="tx1"/>
                </a:solidFill>
                <a:uFillTx/>
                <a:latin typeface="楷体" panose="02010609060101010101" charset="-122"/>
                <a:ea typeface="楷体" panose="02010609060101010101" charset="-122"/>
              </a:rPr>
              <a:t>1. 不要随意点击陌生链接或下载未知来源的应用程序。</a:t>
            </a:r>
            <a:r>
              <a:rPr lang="zh-CN" sz="2800" b="1" spc="-100">
                <a:solidFill>
                  <a:schemeClr val="tx1"/>
                </a:solidFill>
                <a:uFillTx/>
                <a:latin typeface="楷体" panose="02010609060101010101" charset="-122"/>
                <a:ea typeface="楷体" panose="02010609060101010101" charset="-122"/>
                <a:sym typeface="+mn-ea"/>
              </a:rPr>
              <a:t>（</a:t>
            </a:r>
            <a:r>
              <a:rPr lang="en-US" altLang="zh-CN" sz="2800" b="1" spc="-100">
                <a:solidFill>
                  <a:schemeClr val="tx1"/>
                </a:solidFill>
                <a:uFillTx/>
                <a:latin typeface="楷体" panose="02010609060101010101" charset="-122"/>
                <a:ea typeface="楷体" panose="02010609060101010101" charset="-122"/>
                <a:sym typeface="+mn-ea"/>
              </a:rPr>
              <a:t>   </a:t>
            </a:r>
            <a:r>
              <a:rPr lang="zh-CN" sz="2800" b="1" spc="-100">
                <a:solidFill>
                  <a:schemeClr val="tx1"/>
                </a:solidFill>
                <a:uFillTx/>
                <a:latin typeface="楷体" panose="02010609060101010101" charset="-122"/>
                <a:ea typeface="楷体" panose="02010609060101010101" charset="-122"/>
                <a:sym typeface="+mn-ea"/>
              </a:rPr>
              <a:t>）</a:t>
            </a:r>
            <a:endParaRPr lang="zh-CN" sz="2800" b="1" spc="-100">
              <a:solidFill>
                <a:schemeClr val="tx1"/>
              </a:solidFill>
              <a:uFillTx/>
              <a:latin typeface="楷体" panose="02010609060101010101" charset="-122"/>
              <a:ea typeface="楷体" panose="02010609060101010101" charset="-122"/>
            </a:endParaRPr>
          </a:p>
          <a:p>
            <a:pPr indent="457200" algn="just" fontAlgn="auto">
              <a:lnSpc>
                <a:spcPts val="3700"/>
              </a:lnSpc>
            </a:pPr>
            <a:r>
              <a:rPr lang="zh-CN" sz="2800" b="1" spc="-100">
                <a:solidFill>
                  <a:schemeClr val="tx1"/>
                </a:solidFill>
                <a:uFillTx/>
                <a:latin typeface="楷体" panose="02010609060101010101" charset="-122"/>
                <a:ea typeface="楷体" panose="02010609060101010101" charset="-122"/>
              </a:rPr>
              <a:t>2. 可以向网友透露姓名、家庭住址、电话号码等个人信</a:t>
            </a:r>
            <a:endParaRPr lang="zh-CN" sz="2800" b="1" spc="-100">
              <a:solidFill>
                <a:schemeClr val="tx1"/>
              </a:solidFill>
              <a:uFillTx/>
              <a:latin typeface="楷体" panose="02010609060101010101" charset="-122"/>
              <a:ea typeface="楷体" panose="02010609060101010101" charset="-122"/>
            </a:endParaRPr>
          </a:p>
          <a:p>
            <a:pPr indent="457200" algn="just" fontAlgn="auto">
              <a:lnSpc>
                <a:spcPts val="3700"/>
              </a:lnSpc>
            </a:pPr>
            <a:r>
              <a:rPr lang="zh-CN" sz="2800" b="1" spc="-100">
                <a:solidFill>
                  <a:schemeClr val="tx1"/>
                </a:solidFill>
                <a:uFillTx/>
                <a:latin typeface="楷体" panose="02010609060101010101" charset="-122"/>
                <a:ea typeface="楷体" panose="02010609060101010101" charset="-122"/>
              </a:rPr>
              <a:t>息。（</a:t>
            </a:r>
            <a:r>
              <a:rPr lang="en-US" altLang="zh-CN" sz="2800" b="1" spc="-100">
                <a:solidFill>
                  <a:schemeClr val="tx1"/>
                </a:solidFill>
                <a:uFillTx/>
                <a:latin typeface="楷体" panose="02010609060101010101" charset="-122"/>
                <a:ea typeface="楷体" panose="02010609060101010101" charset="-122"/>
              </a:rPr>
              <a:t>   </a:t>
            </a:r>
            <a:r>
              <a:rPr lang="zh-CN" sz="2800" b="1" spc="-100">
                <a:solidFill>
                  <a:schemeClr val="tx1"/>
                </a:solidFill>
                <a:uFillTx/>
                <a:latin typeface="楷体" panose="02010609060101010101" charset="-122"/>
                <a:ea typeface="楷体" panose="02010609060101010101" charset="-122"/>
              </a:rPr>
              <a:t>）</a:t>
            </a:r>
            <a:endParaRPr lang="zh-CN" sz="2800" b="1" spc="-100">
              <a:solidFill>
                <a:schemeClr val="tx1"/>
              </a:solidFill>
              <a:uFillTx/>
              <a:latin typeface="楷体" panose="02010609060101010101" charset="-122"/>
              <a:ea typeface="楷体" panose="02010609060101010101" charset="-122"/>
            </a:endParaRPr>
          </a:p>
          <a:p>
            <a:pPr indent="457200" algn="just" fontAlgn="auto">
              <a:lnSpc>
                <a:spcPts val="3700"/>
              </a:lnSpc>
            </a:pPr>
            <a:r>
              <a:rPr lang="zh-CN" sz="2800" b="1" spc="-100">
                <a:solidFill>
                  <a:schemeClr val="tx1"/>
                </a:solidFill>
                <a:uFillTx/>
                <a:latin typeface="楷体" panose="02010609060101010101" charset="-122"/>
                <a:ea typeface="楷体" panose="02010609060101010101" charset="-122"/>
              </a:rPr>
              <a:t>3. 在网上购物或交易时，要选择正规的平台和商家，并</a:t>
            </a:r>
            <a:endParaRPr lang="zh-CN" sz="2800" b="1" spc="-100">
              <a:solidFill>
                <a:schemeClr val="tx1"/>
              </a:solidFill>
              <a:uFillTx/>
              <a:latin typeface="楷体" panose="02010609060101010101" charset="-122"/>
              <a:ea typeface="楷体" panose="02010609060101010101" charset="-122"/>
            </a:endParaRPr>
          </a:p>
          <a:p>
            <a:pPr indent="457200" algn="just" fontAlgn="auto">
              <a:lnSpc>
                <a:spcPts val="3700"/>
              </a:lnSpc>
            </a:pPr>
            <a:r>
              <a:rPr lang="zh-CN" sz="2800" b="1" spc="-100">
                <a:solidFill>
                  <a:schemeClr val="tx1"/>
                </a:solidFill>
                <a:uFillTx/>
                <a:latin typeface="楷体" panose="02010609060101010101" charset="-122"/>
                <a:ea typeface="楷体" panose="02010609060101010101" charset="-122"/>
              </a:rPr>
              <a:t>谨慎核实其资质和信誉。（</a:t>
            </a:r>
            <a:r>
              <a:rPr lang="en-US" altLang="zh-CN" sz="2800" b="1" spc="-100">
                <a:solidFill>
                  <a:schemeClr val="tx1"/>
                </a:solidFill>
                <a:uFillTx/>
                <a:latin typeface="楷体" panose="02010609060101010101" charset="-122"/>
                <a:ea typeface="楷体" panose="02010609060101010101" charset="-122"/>
              </a:rPr>
              <a:t>   </a:t>
            </a:r>
            <a:r>
              <a:rPr lang="zh-CN" sz="2800" b="1" spc="-100">
                <a:solidFill>
                  <a:schemeClr val="tx1"/>
                </a:solidFill>
                <a:uFillTx/>
                <a:latin typeface="楷体" panose="02010609060101010101" charset="-122"/>
                <a:ea typeface="楷体" panose="02010609060101010101" charset="-122"/>
              </a:rPr>
              <a:t>）</a:t>
            </a:r>
            <a:endParaRPr lang="zh-CN" sz="2800" b="1" spc="-100">
              <a:solidFill>
                <a:schemeClr val="tx1"/>
              </a:solidFill>
              <a:uFillTx/>
              <a:latin typeface="楷体" panose="02010609060101010101" charset="-122"/>
              <a:ea typeface="楷体" panose="02010609060101010101" charset="-122"/>
            </a:endParaRPr>
          </a:p>
        </p:txBody>
      </p:sp>
      <p:pic>
        <p:nvPicPr>
          <p:cNvPr id="2" name="图片 1" descr="车辆信息查询"/>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10335" y="1730375"/>
            <a:ext cx="560070" cy="560070"/>
          </a:xfrm>
          <a:prstGeom prst="rect">
            <a:avLst/>
          </a:prstGeom>
        </p:spPr>
      </p:pic>
      <p:sp>
        <p:nvSpPr>
          <p:cNvPr id="3" name="图形"/>
          <p:cNvSpPr txBox="1"/>
          <p:nvPr/>
        </p:nvSpPr>
        <p:spPr>
          <a:xfrm>
            <a:off x="10363200" y="2786380"/>
            <a:ext cx="672465" cy="623570"/>
          </a:xfrm>
          <a:prstGeom prst="rect">
            <a:avLst/>
          </a:prstGeom>
          <a:noFill/>
        </p:spPr>
        <p:txBody>
          <a:bodyPr wrap="square" rtlCol="0" anchor="t">
            <a:noAutofit/>
          </a:bodyPr>
          <a:p>
            <a:pPr indent="0" algn="ctr" fontAlgn="auto">
              <a:lnSpc>
                <a:spcPts val="3500"/>
              </a:lnSpc>
              <a:buClrTx/>
              <a:buSzTx/>
              <a:buNone/>
            </a:pPr>
            <a:r>
              <a:rPr lang="en-US" sz="2800" b="1">
                <a:solidFill>
                  <a:srgbClr val="FF0000"/>
                </a:solidFill>
                <a:latin typeface="楷体" panose="02010609060101010101" charset="-122"/>
                <a:ea typeface="楷体" panose="02010609060101010101" charset="-122"/>
                <a:sym typeface="Times New Roman" panose="02020603050405020304"/>
              </a:rPr>
              <a:t>√</a:t>
            </a:r>
            <a:endParaRPr lang="en-US" sz="2800" b="1">
              <a:solidFill>
                <a:srgbClr val="FF0000"/>
              </a:solidFill>
              <a:latin typeface="楷体" panose="02010609060101010101" charset="-122"/>
              <a:ea typeface="楷体" panose="02010609060101010101" charset="-122"/>
              <a:sym typeface="Times New Roman" panose="02020603050405020304"/>
            </a:endParaRPr>
          </a:p>
        </p:txBody>
      </p:sp>
      <p:sp>
        <p:nvSpPr>
          <p:cNvPr id="6" name="图形"/>
          <p:cNvSpPr txBox="1"/>
          <p:nvPr/>
        </p:nvSpPr>
        <p:spPr>
          <a:xfrm>
            <a:off x="2621280" y="3726815"/>
            <a:ext cx="672465" cy="623570"/>
          </a:xfrm>
          <a:prstGeom prst="rect">
            <a:avLst/>
          </a:prstGeom>
          <a:noFill/>
        </p:spPr>
        <p:txBody>
          <a:bodyPr wrap="square" rtlCol="0" anchor="t">
            <a:noAutofit/>
          </a:bodyPr>
          <a:p>
            <a:pPr indent="0" algn="ctr" fontAlgn="auto">
              <a:lnSpc>
                <a:spcPts val="3500"/>
              </a:lnSpc>
              <a:buClrTx/>
              <a:buSzTx/>
              <a:buNone/>
            </a:pPr>
            <a:r>
              <a:rPr lang="zh-CN" altLang="en-US" sz="2800" b="1">
                <a:solidFill>
                  <a:srgbClr val="FF0000"/>
                </a:solidFill>
                <a:latin typeface="楷体" panose="02010609060101010101" charset="-122"/>
                <a:ea typeface="楷体" panose="02010609060101010101" charset="-122"/>
                <a:sym typeface="Times New Roman" panose="02020603050405020304"/>
              </a:rPr>
              <a:t>×</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sp>
        <p:nvSpPr>
          <p:cNvPr id="8" name="图形"/>
          <p:cNvSpPr txBox="1"/>
          <p:nvPr/>
        </p:nvSpPr>
        <p:spPr>
          <a:xfrm>
            <a:off x="5693410" y="4685030"/>
            <a:ext cx="672465" cy="623570"/>
          </a:xfrm>
          <a:prstGeom prst="rect">
            <a:avLst/>
          </a:prstGeom>
          <a:noFill/>
        </p:spPr>
        <p:txBody>
          <a:bodyPr wrap="square" rtlCol="0" anchor="t">
            <a:noAutofit/>
          </a:bodyPr>
          <a:p>
            <a:pPr indent="0" algn="ctr" fontAlgn="auto">
              <a:lnSpc>
                <a:spcPts val="3500"/>
              </a:lnSpc>
              <a:buClrTx/>
              <a:buSzTx/>
              <a:buNone/>
            </a:pPr>
            <a:r>
              <a:rPr lang="en-US" sz="2800" b="1">
                <a:solidFill>
                  <a:srgbClr val="FF0000"/>
                </a:solidFill>
                <a:latin typeface="楷体" panose="02010609060101010101" charset="-122"/>
                <a:ea typeface="楷体" panose="02010609060101010101" charset="-122"/>
                <a:sym typeface="Times New Roman" panose="02020603050405020304"/>
              </a:rPr>
              <a:t>√</a:t>
            </a:r>
            <a:endParaRPr lang="en-US" sz="2800" b="1">
              <a:solidFill>
                <a:srgbClr val="FF0000"/>
              </a:solidFill>
              <a:latin typeface="楷体" panose="02010609060101010101" charset="-122"/>
              <a:ea typeface="楷体" panose="02010609060101010101" charset="-122"/>
              <a:sym typeface="Times New Roman" panose="02020603050405020304"/>
            </a:endParaRPr>
          </a:p>
        </p:txBody>
      </p:sp>
      <p:pic>
        <p:nvPicPr>
          <p:cNvPr id="9" name="图片 8" descr="小学壮壮"/>
          <p:cNvPicPr>
            <a:picLocks noChangeAspect="1"/>
          </p:cNvPicPr>
          <p:nvPr/>
        </p:nvPicPr>
        <p:blipFill>
          <a:blip r:embed="rId7">
            <a:extLst>
              <a:ext uri="{BEBA8EAE-BF5A-486C-A8C5-ECC9F3942E4B}">
                <a14:imgProps xmlns:a14="http://schemas.microsoft.com/office/drawing/2010/main">
                  <a14:imgLayer r:embed="rId8">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flipH="1">
            <a:off x="9306560" y="3429635"/>
            <a:ext cx="2964180" cy="3341370"/>
          </a:xfrm>
          <a:prstGeom prst="rect">
            <a:avLst/>
          </a:prstGeom>
        </p:spPr>
      </p:pic>
      <p:pic>
        <p:nvPicPr>
          <p:cNvPr id="10" name="图片 9" descr="时间"/>
          <p:cNvPicPr>
            <a:picLocks noChangeAspect="1"/>
          </p:cNvPicPr>
          <p:nvPr/>
        </p:nvPicPr>
        <p:blipFill>
          <a:blip r:embed="rId9"/>
          <a:stretch>
            <a:fillRect/>
          </a:stretch>
        </p:blipFill>
        <p:spPr>
          <a:xfrm>
            <a:off x="2909570" y="5623560"/>
            <a:ext cx="726440" cy="726440"/>
          </a:xfrm>
          <a:prstGeom prst="rect">
            <a:avLst/>
          </a:prstGeom>
        </p:spPr>
      </p:pic>
      <p:sp>
        <p:nvSpPr>
          <p:cNvPr id="11" name="文本框 10"/>
          <p:cNvSpPr txBox="1"/>
          <p:nvPr/>
        </p:nvSpPr>
        <p:spPr>
          <a:xfrm>
            <a:off x="3182620" y="5742940"/>
            <a:ext cx="2620010" cy="450215"/>
          </a:xfrm>
          <a:prstGeom prst="rect">
            <a:avLst/>
          </a:prstGeom>
          <a:noFill/>
        </p:spPr>
        <p:txBody>
          <a:bodyPr wrap="square" rtlCol="0" anchor="t">
            <a:spAutoFit/>
          </a:bodyPr>
          <a:p>
            <a:pPr indent="457200" algn="just" fontAlgn="auto">
              <a:lnSpc>
                <a:spcPts val="2800"/>
              </a:lnSpc>
            </a:pPr>
            <a:r>
              <a:rPr lang="zh-CN" sz="2800" b="1">
                <a:solidFill>
                  <a:srgbClr val="FF0000"/>
                </a:solidFill>
                <a:latin typeface="楷体" panose="02010609060101010101" charset="-122"/>
                <a:ea typeface="楷体" panose="02010609060101010101" charset="-122"/>
                <a:sym typeface="+mn-ea"/>
              </a:rPr>
              <a:t>三分钟</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3" grpId="1"/>
      <p:bldP spid="6" grpId="1"/>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4393102" cy="624840"/>
            <a:chOff x="9792" y="2872"/>
            <a:chExt cx="4339" cy="984"/>
          </a:xfrm>
        </p:grpSpPr>
        <p:sp>
          <p:nvSpPr>
            <p:cNvPr id="16" name="图形"/>
            <p:cNvSpPr/>
            <p:nvPr>
              <p:custDataLst>
                <p:tags r:id="rId3"/>
              </p:custDataLst>
            </p:nvPr>
          </p:nvSpPr>
          <p:spPr>
            <a:xfrm>
              <a:off x="9792" y="2887"/>
              <a:ext cx="433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415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案例：商业数据安全</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1123315" y="1841500"/>
            <a:ext cx="10074910" cy="1040765"/>
          </a:xfrm>
          <a:prstGeom prst="rect">
            <a:avLst/>
          </a:prstGeom>
          <a:noFill/>
          <a:ln w="9525">
            <a:noFill/>
          </a:ln>
        </p:spPr>
        <p:txBody>
          <a:bodyPr>
            <a:noAutofit/>
          </a:bodyPr>
          <a:p>
            <a:pPr indent="457200" algn="just" fontAlgn="auto">
              <a:lnSpc>
                <a:spcPts val="3700"/>
              </a:lnSpc>
            </a:pPr>
            <a:r>
              <a:rPr lang="en-US" altLang="zh-CN" sz="2800" b="1">
                <a:latin typeface="楷体" panose="02010609060101010101" charset="-122"/>
                <a:ea typeface="楷体" panose="02010609060101010101" charset="-122"/>
              </a:rPr>
              <a:t>  </a:t>
            </a:r>
            <a:r>
              <a:rPr lang="zh-CN" sz="2800" b="1">
                <a:latin typeface="楷体" panose="02010609060101010101" charset="-122"/>
                <a:ea typeface="楷体" panose="02010609060101010101" charset="-122"/>
              </a:rPr>
              <a:t>壮壮前阵子在网上购买的一批商品到了，在众多快递单中，他发现有的快递单上留有完整的电话号码，有的只显示前 3 位和后 4 位电话号码，其他的用“*”代替。</a:t>
            </a:r>
            <a:endParaRPr lang="zh-CN" sz="2800" b="1">
              <a:latin typeface="楷体" panose="02010609060101010101" charset="-122"/>
              <a:ea typeface="楷体" panose="02010609060101010101" charset="-122"/>
            </a:endParaRPr>
          </a:p>
        </p:txBody>
      </p:sp>
      <p:pic>
        <p:nvPicPr>
          <p:cNvPr id="13" name="https://img8.file.cache.docer.com/storage/1681108120056581000/8af5eddebc391b4f513b763471dffb89.png" descr="文件管理.png"/>
          <p:cNvPicPr>
            <a:picLocks noChangeAspect="1"/>
          </p:cNvPicPr>
          <p:nvPr/>
        </p:nvPicPr>
        <p:blipFill>
          <a:blip r:embed="rId5"/>
          <a:stretch>
            <a:fillRect/>
          </a:stretch>
        </p:blipFill>
        <p:spPr>
          <a:xfrm>
            <a:off x="1383665" y="1731010"/>
            <a:ext cx="559435" cy="559435"/>
          </a:xfrm>
          <a:prstGeom prst="rect">
            <a:avLst/>
          </a:prstGeom>
        </p:spPr>
      </p:pic>
      <p:pic>
        <p:nvPicPr>
          <p:cNvPr id="15" name="https://docer-ks3.wpscdn.cn/picture/168463187/440524b75615593eed6328b34f0d6668_612.jpg" descr="放大镜书籍卡通高清png免抠元素"/>
          <p:cNvPicPr>
            <a:picLocks noChangeAspect="1"/>
          </p:cNvPicPr>
          <p:nvPr/>
        </p:nvPicPr>
        <p:blipFill>
          <a:blip r:embed="rId6">
            <a:alphaModFix amt="80000"/>
          </a:blip>
          <a:stretch>
            <a:fillRect/>
          </a:stretch>
        </p:blipFill>
        <p:spPr>
          <a:xfrm>
            <a:off x="9125585" y="4458335"/>
            <a:ext cx="2072640" cy="217678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wm#"/>
  <p:tag name="KSO_WM_TEMPLATE_CATEGORY" val="custom"/>
  <p:tag name="KSO_WM_TEMPLATE_INDEX" val="20205081"/>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wm#"/>
  <p:tag name="KSO_WM_TEMPLATE_CATEGORY" val="custom"/>
  <p:tag name="KSO_WM_TEMPLATE_INDEX" val="20205081"/>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wm#"/>
  <p:tag name="KSO_WM_TEMPLATE_CATEGORY" val="custom"/>
  <p:tag name="KSO_WM_TEMPLATE_INDEX" val="20205081"/>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wm#"/>
  <p:tag name="KSO_WM_TEMPLATE_CATEGORY" val="custom"/>
  <p:tag name="KSO_WM_TEMPLATE_INDEX" val="20205081"/>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wm#"/>
  <p:tag name="KSO_WM_TEMPLATE_CATEGORY" val="custom"/>
  <p:tag name="KSO_WM_TEMPLATE_INDEX" val="20205081"/>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wm#"/>
  <p:tag name="KSO_WM_TEMPLATE_CATEGORY" val="custom"/>
  <p:tag name="KSO_WM_TEMPLATE_INDEX" val="20205081"/>
</p:tagLst>
</file>

<file path=ppt/tags/tag164.xml><?xml version="1.0" encoding="utf-8"?>
<p:tagLst xmlns:p="http://schemas.openxmlformats.org/presentationml/2006/main">
  <p:tag name="COMMONDATA" val="eyJoZGlkIjoiNjA4MTdjNTgxNmFlYzk3ZWYxMjQyMTJhNmViNGIxMDYifQ=="/>
  <p:tag name="KSO_WPP_MARK_KEY" val="400b9df3-a7be-4b66-9d6c-4f3e33f4b1e6"/>
  <p:tag name="commondata" val="eyJoZGlkIjoiNmMzOGY4MzJiMzVjM2QzNDcwMmIxYTcwY2UzMzRjNDUifQ=="/>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DIAGRAM_VIRTUALLY_FRAME" val="{&quot;height&quot;:305.8147368210326,&quot;left&quot;:121.7,&quot;top&quot;:197.8,&quot;width&quot;:654.6919494074577}"/>
</p:tagLst>
</file>

<file path=ppt/tags/tag86.xml><?xml version="1.0" encoding="utf-8"?>
<p:tagLst xmlns:p="http://schemas.openxmlformats.org/presentationml/2006/main">
  <p:tag name="KSO_WM_DIAGRAM_VIRTUALLY_FRAME" val="{&quot;height&quot;:305.8147368210326,&quot;left&quot;:121.7,&quot;top&quot;:197.8,&quot;width&quot;:654.6919494074577}"/>
</p:tagLst>
</file>

<file path=ppt/tags/tag87.xml><?xml version="1.0" encoding="utf-8"?>
<p:tagLst xmlns:p="http://schemas.openxmlformats.org/presentationml/2006/main">
  <p:tag name="KSO_WM_DIAGRAM_VIRTUALLY_FRAME" val="{&quot;height&quot;:305.8147368210326,&quot;left&quot;:121.7,&quot;top&quot;:197.8,&quot;width&quot;:654.6919494074577}"/>
</p:tagLst>
</file>

<file path=ppt/tags/tag88.xml><?xml version="1.0" encoding="utf-8"?>
<p:tagLst xmlns:p="http://schemas.openxmlformats.org/presentationml/2006/main">
  <p:tag name="KSO_WM_DIAGRAM_VIRTUALLY_FRAME" val="{&quot;height&quot;:305.8147368210326,&quot;left&quot;:121.7,&quot;top&quot;:197.8,&quot;width&quot;:654.6919494074577}"/>
</p:tagLst>
</file>

<file path=ppt/tags/tag89.xml><?xml version="1.0" encoding="utf-8"?>
<p:tagLst xmlns:p="http://schemas.openxmlformats.org/presentationml/2006/main">
  <p:tag name="KSO_WM_DIAGRAM_VIRTUALLY_FRAME" val="{&quot;height&quot;:305.8147368210326,&quot;left&quot;:121.7,&quot;top&quot;:197.8,&quot;width&quot;:654.6919494074577}"/>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DIAGRAM_VIRTUALLY_FRAME" val="{&quot;height&quot;:305.8147368210326,&quot;left&quot;:121.7,&quot;top&quot;:197.8,&quot;width&quot;:654.6919494074577}"/>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第一PPT，www.1ppt.com​">
  <a:themeElements>
    <a:clrScheme name="自定义 1893">
      <a:dk1>
        <a:srgbClr val="000000"/>
      </a:dk1>
      <a:lt1>
        <a:srgbClr val="FFFFFF"/>
      </a:lt1>
      <a:dk2>
        <a:srgbClr val="0F1423"/>
      </a:dk2>
      <a:lt2>
        <a:srgbClr val="FFFFFF"/>
      </a:lt2>
      <a:accent1>
        <a:srgbClr val="2ABEF9"/>
      </a:accent1>
      <a:accent2>
        <a:srgbClr val="FBC347"/>
      </a:accent2>
      <a:accent3>
        <a:srgbClr val="2ABEF9"/>
      </a:accent3>
      <a:accent4>
        <a:srgbClr val="FBC347"/>
      </a:accent4>
      <a:accent5>
        <a:srgbClr val="2ABEF9"/>
      </a:accent5>
      <a:accent6>
        <a:srgbClr val="FBC347"/>
      </a:accent6>
      <a:hlink>
        <a:srgbClr val="2ABEF9"/>
      </a:hlink>
      <a:folHlink>
        <a:srgbClr val="FBC347"/>
      </a:folHlink>
    </a:clrScheme>
    <a:fontScheme name="自定义 9">
      <a:majorFont>
        <a:latin typeface="思源黑体旧字形 Light"/>
        <a:ea typeface="思源黑体旧字形 Light"/>
        <a:cs typeface=""/>
      </a:majorFont>
      <a:minorFont>
        <a:latin typeface="思源黑体旧字形 Light"/>
        <a:ea typeface="思源黑体旧字形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1753</Words>
  <Application>WPS 演示</Application>
  <PresentationFormat>自定义</PresentationFormat>
  <Paragraphs>192</Paragraphs>
  <Slides>18</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18</vt:i4>
      </vt:variant>
    </vt:vector>
  </HeadingPairs>
  <TitlesOfParts>
    <vt:vector size="35" baseType="lpstr">
      <vt:lpstr>Arial</vt:lpstr>
      <vt:lpstr>宋体</vt:lpstr>
      <vt:lpstr>Wingdings</vt:lpstr>
      <vt:lpstr>微软雅黑</vt:lpstr>
      <vt:lpstr>Wingdings</vt:lpstr>
      <vt:lpstr>思源黑体 CN Heavy</vt:lpstr>
      <vt:lpstr>思源黑体旧字形 Light</vt:lpstr>
      <vt:lpstr>思源宋体 CN Heavy</vt:lpstr>
      <vt:lpstr>思源黑体 CN Bold</vt:lpstr>
      <vt:lpstr>黑体</vt:lpstr>
      <vt:lpstr>Times New Roman</vt:lpstr>
      <vt:lpstr>华文彩云</vt:lpstr>
      <vt:lpstr>楷体</vt:lpstr>
      <vt:lpstr>思源宋体 SemiBold</vt:lpstr>
      <vt:lpstr>Arial Unicode MS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开学典礼</dc:title>
  <dc:creator>第一PPT，www.1ppt.com</dc:creator>
  <cp:keywords>www.1ppt.com</cp:keywords>
  <dc:description>第一PPT</dc:description>
  <cp:lastModifiedBy>黎昭勇</cp:lastModifiedBy>
  <cp:revision>398</cp:revision>
  <dcterms:created xsi:type="dcterms:W3CDTF">2019-06-19T02:08:00Z</dcterms:created>
  <dcterms:modified xsi:type="dcterms:W3CDTF">2025-11-19T09:49:16Z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KSOSaveFontToCloudKey">
    <vt:lpwstr>212913176_cloud</vt:lpwstr>
  </property>
  <property fmtid="{D5CDD505-2E9C-101B-9397-08002B2CF9AE}" pid="4" name="ICV">
    <vt:lpwstr>9F6E0950E673410CAAF4A7084BFD1896_12</vt:lpwstr>
  </property>
</Properties>
</file>