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8"/>
  </p:notesMasterIdLst>
  <p:handoutMasterIdLst>
    <p:handoutMasterId r:id="rId21"/>
  </p:handoutMasterIdLst>
  <p:sldIdLst>
    <p:sldId id="409" r:id="rId4"/>
    <p:sldId id="410" r:id="rId5"/>
    <p:sldId id="519" r:id="rId6"/>
    <p:sldId id="520" r:id="rId7"/>
    <p:sldId id="532" r:id="rId9"/>
    <p:sldId id="533" r:id="rId10"/>
    <p:sldId id="535" r:id="rId11"/>
    <p:sldId id="534" r:id="rId12"/>
    <p:sldId id="537" r:id="rId13"/>
    <p:sldId id="538" r:id="rId14"/>
    <p:sldId id="539" r:id="rId15"/>
    <p:sldId id="540" r:id="rId16"/>
    <p:sldId id="455" r:id="rId17"/>
    <p:sldId id="541" r:id="rId18"/>
    <p:sldId id="486" r:id="rId19"/>
    <p:sldId id="416" r:id="rId20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000"/>
    <a:srgbClr val="22B9FE"/>
    <a:srgbClr val="F6CB39"/>
    <a:srgbClr val="F2C538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32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90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47.xml"/><Relationship Id="rId8" Type="http://schemas.microsoft.com/office/2007/relationships/hdphoto" Target="../media/image20.wdp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tags" Target="../tags/tag146.xml"/><Relationship Id="rId4" Type="http://schemas.openxmlformats.org/officeDocument/2006/relationships/image" Target="../media/image2.png"/><Relationship Id="rId3" Type="http://schemas.openxmlformats.org/officeDocument/2006/relationships/tags" Target="../tags/tag145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49.xml"/><Relationship Id="rId10" Type="http://schemas.openxmlformats.org/officeDocument/2006/relationships/tags" Target="../tags/tag148.xml"/><Relationship Id="rId1" Type="http://schemas.openxmlformats.org/officeDocument/2006/relationships/tags" Target="../tags/tag14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microsoft.com/office/2007/relationships/hdphoto" Target="../media/image20.wdp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tags" Target="../tags/tag152.xml"/><Relationship Id="rId4" Type="http://schemas.openxmlformats.org/officeDocument/2006/relationships/image" Target="../media/image2.png"/><Relationship Id="rId3" Type="http://schemas.openxmlformats.org/officeDocument/2006/relationships/tags" Target="../tags/tag151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tags" Target="../tags/tag15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microsoft.com/office/2007/relationships/hdphoto" Target="../media/image20.wdp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tags" Target="../tags/tag158.xml"/><Relationship Id="rId4" Type="http://schemas.openxmlformats.org/officeDocument/2006/relationships/image" Target="../media/image2.png"/><Relationship Id="rId3" Type="http://schemas.openxmlformats.org/officeDocument/2006/relationships/tags" Target="../tags/tag157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tags" Target="../tags/tag15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67.xml"/><Relationship Id="rId8" Type="http://schemas.openxmlformats.org/officeDocument/2006/relationships/image" Target="../media/image18.png"/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image" Target="../media/image3.png"/><Relationship Id="rId3" Type="http://schemas.openxmlformats.org/officeDocument/2006/relationships/tags" Target="../tags/tag163.xml"/><Relationship Id="rId2" Type="http://schemas.openxmlformats.org/officeDocument/2006/relationships/image" Target="../media/image1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6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18.png"/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image" Target="../media/image3.png"/><Relationship Id="rId3" Type="http://schemas.openxmlformats.org/officeDocument/2006/relationships/tags" Target="../tags/tag169.xml"/><Relationship Id="rId2" Type="http://schemas.openxmlformats.org/officeDocument/2006/relationships/image" Target="../media/image1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73.xml"/><Relationship Id="rId10" Type="http://schemas.microsoft.com/office/2007/relationships/hdphoto" Target="../media/image10.wdp"/><Relationship Id="rId1" Type="http://schemas.openxmlformats.org/officeDocument/2006/relationships/tags" Target="../tags/tag16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image" Target="../media/image3.png"/><Relationship Id="rId7" Type="http://schemas.openxmlformats.org/officeDocument/2006/relationships/tags" Target="../tags/tag177.xml"/><Relationship Id="rId6" Type="http://schemas.openxmlformats.org/officeDocument/2006/relationships/image" Target="../media/image7.png"/><Relationship Id="rId5" Type="http://schemas.openxmlformats.org/officeDocument/2006/relationships/tags" Target="../tags/tag176.xml"/><Relationship Id="rId4" Type="http://schemas.openxmlformats.org/officeDocument/2006/relationships/image" Target="../media/image2.png"/><Relationship Id="rId3" Type="http://schemas.openxmlformats.org/officeDocument/2006/relationships/tags" Target="../tags/tag175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82.xml"/><Relationship Id="rId16" Type="http://schemas.microsoft.com/office/2007/relationships/hdphoto" Target="../media/image10.wdp"/><Relationship Id="rId15" Type="http://schemas.openxmlformats.org/officeDocument/2006/relationships/image" Target="../media/image9.png"/><Relationship Id="rId14" Type="http://schemas.openxmlformats.org/officeDocument/2006/relationships/image" Target="../media/image23.jpeg"/><Relationship Id="rId13" Type="http://schemas.openxmlformats.org/officeDocument/2006/relationships/tags" Target="../tags/tag181.xml"/><Relationship Id="rId12" Type="http://schemas.openxmlformats.org/officeDocument/2006/relationships/tags" Target="../tags/tag180.xml"/><Relationship Id="rId11" Type="http://schemas.openxmlformats.org/officeDocument/2006/relationships/image" Target="../media/image13.png"/><Relationship Id="rId10" Type="http://schemas.openxmlformats.org/officeDocument/2006/relationships/tags" Target="../tags/tag179.xml"/><Relationship Id="rId1" Type="http://schemas.openxmlformats.org/officeDocument/2006/relationships/tags" Target="../tags/tag17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87.xml"/><Relationship Id="rId7" Type="http://schemas.openxmlformats.org/officeDocument/2006/relationships/image" Target="../media/image7.png"/><Relationship Id="rId6" Type="http://schemas.openxmlformats.org/officeDocument/2006/relationships/tags" Target="../tags/tag186.xml"/><Relationship Id="rId5" Type="http://schemas.openxmlformats.org/officeDocument/2006/relationships/image" Target="../media/image2.png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89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88.xml"/><Relationship Id="rId1" Type="http://schemas.openxmlformats.org/officeDocument/2006/relationships/tags" Target="../tags/tag18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" Type="http://schemas.openxmlformats.org/officeDocument/2006/relationships/image" Target="../media/image7.png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3.png"/><Relationship Id="rId7" Type="http://schemas.openxmlformats.org/officeDocument/2006/relationships/tags" Target="../tags/tag86.xml"/><Relationship Id="rId6" Type="http://schemas.openxmlformats.org/officeDocument/2006/relationships/image" Target="../media/image7.png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91.xml"/><Relationship Id="rId14" Type="http://schemas.openxmlformats.org/officeDocument/2006/relationships/image" Target="../media/image14.png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image" Target="../media/image13.png"/><Relationship Id="rId10" Type="http://schemas.openxmlformats.org/officeDocument/2006/relationships/tags" Target="../tags/tag88.xml"/><Relationship Id="rId1" Type="http://schemas.openxmlformats.org/officeDocument/2006/relationships/tags" Target="../tags/tag8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image" Target="../media/image3.png"/><Relationship Id="rId7" Type="http://schemas.openxmlformats.org/officeDocument/2006/relationships/tags" Target="../tags/tag95.xml"/><Relationship Id="rId6" Type="http://schemas.openxmlformats.org/officeDocument/2006/relationships/image" Target="../media/image7.png"/><Relationship Id="rId5" Type="http://schemas.openxmlformats.org/officeDocument/2006/relationships/tags" Target="../tags/tag94.xml"/><Relationship Id="rId4" Type="http://schemas.openxmlformats.org/officeDocument/2006/relationships/image" Target="../media/image2.png"/><Relationship Id="rId3" Type="http://schemas.openxmlformats.org/officeDocument/2006/relationships/tags" Target="../tags/tag93.xml"/><Relationship Id="rId20" Type="http://schemas.openxmlformats.org/officeDocument/2006/relationships/notesSlide" Target="../notesSlides/notesSlide1.x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01.xml"/><Relationship Id="rId17" Type="http://schemas.openxmlformats.org/officeDocument/2006/relationships/image" Target="../media/image15.png"/><Relationship Id="rId16" Type="http://schemas.openxmlformats.org/officeDocument/2006/relationships/tags" Target="../tags/tag100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image" Target="../media/image13.png"/><Relationship Id="rId10" Type="http://schemas.openxmlformats.org/officeDocument/2006/relationships/tags" Target="../tags/tag97.xml"/><Relationship Id="rId1" Type="http://schemas.openxmlformats.org/officeDocument/2006/relationships/tags" Target="../tags/tag9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image" Target="../media/image3.png"/><Relationship Id="rId7" Type="http://schemas.openxmlformats.org/officeDocument/2006/relationships/tags" Target="../tags/tag105.xml"/><Relationship Id="rId6" Type="http://schemas.openxmlformats.org/officeDocument/2006/relationships/image" Target="../media/image7.png"/><Relationship Id="rId5" Type="http://schemas.openxmlformats.org/officeDocument/2006/relationships/tags" Target="../tags/tag104.xml"/><Relationship Id="rId4" Type="http://schemas.openxmlformats.org/officeDocument/2006/relationships/image" Target="../media/image2.png"/><Relationship Id="rId3" Type="http://schemas.openxmlformats.org/officeDocument/2006/relationships/tags" Target="../tags/tag103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10.xml"/><Relationship Id="rId15" Type="http://schemas.openxmlformats.org/officeDocument/2006/relationships/tags" Target="../tags/tag109.xml"/><Relationship Id="rId14" Type="http://schemas.openxmlformats.org/officeDocument/2006/relationships/tags" Target="../tags/tag108.xml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image" Target="../media/image13.png"/><Relationship Id="rId10" Type="http://schemas.openxmlformats.org/officeDocument/2006/relationships/tags" Target="../tags/tag107.xml"/><Relationship Id="rId1" Type="http://schemas.openxmlformats.org/officeDocument/2006/relationships/tags" Target="../tags/tag10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image" Target="../media/image3.png"/><Relationship Id="rId7" Type="http://schemas.openxmlformats.org/officeDocument/2006/relationships/tags" Target="../tags/tag114.xml"/><Relationship Id="rId6" Type="http://schemas.openxmlformats.org/officeDocument/2006/relationships/image" Target="../media/image7.png"/><Relationship Id="rId5" Type="http://schemas.openxmlformats.org/officeDocument/2006/relationships/tags" Target="../tags/tag113.xml"/><Relationship Id="rId4" Type="http://schemas.openxmlformats.org/officeDocument/2006/relationships/image" Target="../media/image2.png"/><Relationship Id="rId3" Type="http://schemas.openxmlformats.org/officeDocument/2006/relationships/tags" Target="../tags/tag112.x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19.xml"/><Relationship Id="rId17" Type="http://schemas.openxmlformats.org/officeDocument/2006/relationships/tags" Target="../tags/tag118.xml"/><Relationship Id="rId16" Type="http://schemas.openxmlformats.org/officeDocument/2006/relationships/tags" Target="../tags/tag117.xml"/><Relationship Id="rId15" Type="http://schemas.openxmlformats.org/officeDocument/2006/relationships/image" Target="../media/image15.png"/><Relationship Id="rId14" Type="http://schemas.openxmlformats.org/officeDocument/2006/relationships/image" Target="../media/image16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image" Target="../media/image13.png"/><Relationship Id="rId10" Type="http://schemas.openxmlformats.org/officeDocument/2006/relationships/tags" Target="../tags/tag116.xml"/><Relationship Id="rId1" Type="http://schemas.openxmlformats.org/officeDocument/2006/relationships/tags" Target="../tags/tag11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24.xml"/><Relationship Id="rId8" Type="http://schemas.openxmlformats.org/officeDocument/2006/relationships/image" Target="../media/image3.png"/><Relationship Id="rId7" Type="http://schemas.openxmlformats.org/officeDocument/2006/relationships/tags" Target="../tags/tag123.xml"/><Relationship Id="rId6" Type="http://schemas.openxmlformats.org/officeDocument/2006/relationships/image" Target="../media/image7.png"/><Relationship Id="rId5" Type="http://schemas.openxmlformats.org/officeDocument/2006/relationships/tags" Target="../tags/tag122.xml"/><Relationship Id="rId4" Type="http://schemas.openxmlformats.org/officeDocument/2006/relationships/image" Target="../media/image2.png"/><Relationship Id="rId3" Type="http://schemas.openxmlformats.org/officeDocument/2006/relationships/tags" Target="../tags/tag121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28.xml"/><Relationship Id="rId15" Type="http://schemas.openxmlformats.org/officeDocument/2006/relationships/tags" Target="../tags/tag127.xml"/><Relationship Id="rId14" Type="http://schemas.openxmlformats.org/officeDocument/2006/relationships/tags" Target="../tags/tag126.xml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image" Target="../media/image13.png"/><Relationship Id="rId10" Type="http://schemas.openxmlformats.org/officeDocument/2006/relationships/tags" Target="../tags/tag125.xml"/><Relationship Id="rId1" Type="http://schemas.openxmlformats.org/officeDocument/2006/relationships/tags" Target="../tags/tag12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image" Target="../media/image3.png"/><Relationship Id="rId7" Type="http://schemas.openxmlformats.org/officeDocument/2006/relationships/tags" Target="../tags/tag132.xml"/><Relationship Id="rId6" Type="http://schemas.openxmlformats.org/officeDocument/2006/relationships/image" Target="../media/image7.png"/><Relationship Id="rId5" Type="http://schemas.openxmlformats.org/officeDocument/2006/relationships/tags" Target="../tags/tag131.xml"/><Relationship Id="rId4" Type="http://schemas.openxmlformats.org/officeDocument/2006/relationships/image" Target="../media/image2.png"/><Relationship Id="rId3" Type="http://schemas.openxmlformats.org/officeDocument/2006/relationships/tags" Target="../tags/tag130.x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37.xml"/><Relationship Id="rId17" Type="http://schemas.openxmlformats.org/officeDocument/2006/relationships/tags" Target="../tags/tag136.xml"/><Relationship Id="rId16" Type="http://schemas.openxmlformats.org/officeDocument/2006/relationships/tags" Target="../tags/tag135.xml"/><Relationship Id="rId15" Type="http://schemas.openxmlformats.org/officeDocument/2006/relationships/image" Target="../media/image15.png"/><Relationship Id="rId14" Type="http://schemas.openxmlformats.org/officeDocument/2006/relationships/image" Target="../media/image17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image" Target="../media/image13.png"/><Relationship Id="rId10" Type="http://schemas.openxmlformats.org/officeDocument/2006/relationships/tags" Target="../tags/tag134.xml"/><Relationship Id="rId1" Type="http://schemas.openxmlformats.org/officeDocument/2006/relationships/tags" Target="../tags/tag12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microsoft.com/office/2007/relationships/hdphoto" Target="../media/image20.wdp"/><Relationship Id="rId7" Type="http://schemas.openxmlformats.org/officeDocument/2006/relationships/image" Target="../media/image19.png"/><Relationship Id="rId6" Type="http://schemas.openxmlformats.org/officeDocument/2006/relationships/image" Target="../media/image2.png"/><Relationship Id="rId5" Type="http://schemas.openxmlformats.org/officeDocument/2006/relationships/tags" Target="../tags/tag140.xml"/><Relationship Id="rId4" Type="http://schemas.openxmlformats.org/officeDocument/2006/relationships/image" Target="../media/image18.png"/><Relationship Id="rId3" Type="http://schemas.openxmlformats.org/officeDocument/2006/relationships/tags" Target="../tags/tag139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tags" Target="../tags/tag1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任务一</a:t>
            </a:r>
            <a:r>
              <a:rPr lang="en-US" alt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展现数量的关系</a:t>
            </a:r>
            <a:endParaRPr lang="zh-CN" altLang="en-US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四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主题二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数据表达我做主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7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0"/>
            <a:ext cx="12192000" cy="4567555"/>
          </a:xfrm>
          <a:prstGeom prst="rect">
            <a:avLst/>
          </a:prstGeom>
        </p:spPr>
      </p:pic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93060" y="2317750"/>
            <a:ext cx="7023735" cy="15036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l" fontAlgn="auto">
              <a:lnSpc>
                <a:spcPts val="37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如果把整个小组的数据看作一个整体，你还能想到其他的数据呈现方式吗？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 rot="10800000">
            <a:off x="2755900" y="2015490"/>
            <a:ext cx="6996430" cy="1788160"/>
          </a:xfrm>
          <a:prstGeom prst="wedgeRoundRectCallout">
            <a:avLst>
              <a:gd name="adj1" fmla="val -57887"/>
              <a:gd name="adj2" fmla="val -47763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662045" y="4516755"/>
            <a:ext cx="5013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图表呈现方式</a:t>
            </a: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扇形统计图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图形"/>
          <p:cNvGrpSpPr/>
          <p:nvPr/>
        </p:nvGrpSpPr>
        <p:grpSpPr>
          <a:xfrm>
            <a:off x="1530350" y="627380"/>
            <a:ext cx="3696430" cy="624840"/>
            <a:chOff x="9792" y="2872"/>
            <a:chExt cx="3609" cy="984"/>
          </a:xfrm>
        </p:grpSpPr>
        <p:sp>
          <p:nvSpPr>
            <p:cNvPr id="8" name="图形"/>
            <p:cNvSpPr/>
            <p:nvPr>
              <p:custDataLst>
                <p:tags r:id="rId9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2" name="图形"/>
            <p:cNvSpPr txBox="1"/>
            <p:nvPr>
              <p:custDataLst>
                <p:tags r:id="rId10"/>
              </p:custDataLst>
            </p:nvPr>
          </p:nvSpPr>
          <p:spPr>
            <a:xfrm>
              <a:off x="9905" y="2872"/>
              <a:ext cx="3496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7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0"/>
            <a:ext cx="12192000" cy="4567555"/>
          </a:xfrm>
          <a:prstGeom prst="rect">
            <a:avLst/>
          </a:prstGeom>
        </p:spPr>
      </p:pic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rcRect l="18467" t="23333" r="18670" b="8072"/>
          <a:stretch>
            <a:fillRect/>
          </a:stretch>
        </p:blipFill>
        <p:spPr>
          <a:xfrm>
            <a:off x="3691890" y="1886585"/>
            <a:ext cx="5123815" cy="40265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09700" y="1246505"/>
            <a:ext cx="9375775" cy="15036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l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下图是小美用小组同学种植的风仙花的花朵数制作的扇形统计图。你能从扇形统计图中获得什么信息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图形"/>
          <p:cNvGrpSpPr/>
          <p:nvPr/>
        </p:nvGrpSpPr>
        <p:grpSpPr>
          <a:xfrm>
            <a:off x="1530350" y="627380"/>
            <a:ext cx="3696430" cy="624840"/>
            <a:chOff x="9792" y="2872"/>
            <a:chExt cx="3609" cy="984"/>
          </a:xfrm>
        </p:grpSpPr>
        <p:sp>
          <p:nvSpPr>
            <p:cNvPr id="8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3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96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7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0"/>
            <a:ext cx="12192000" cy="4567555"/>
          </a:xfrm>
          <a:prstGeom prst="rect">
            <a:avLst/>
          </a:prstGeom>
        </p:spPr>
      </p:pic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69440" y="1461770"/>
            <a:ext cx="7137400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l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下列选项中，哪些场景适合用扇形统计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l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图来展示数据？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 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l" fontAlgn="auto">
              <a:lnSpc>
                <a:spcPts val="37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l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A.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同学们的身高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  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l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B.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校运会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100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米短跑的排名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l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C.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同学们的兴趣爱好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   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l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D.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参加社团的人数统计情况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45400" y="2518410"/>
            <a:ext cx="2547620" cy="25476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846445" y="1965960"/>
            <a:ext cx="1256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C D</a:t>
            </a:r>
            <a:endParaRPr lang="zh-CN" altLang="en-US"/>
          </a:p>
        </p:txBody>
      </p:sp>
      <p:grpSp>
        <p:nvGrpSpPr>
          <p:cNvPr id="2" name="图形"/>
          <p:cNvGrpSpPr/>
          <p:nvPr/>
        </p:nvGrpSpPr>
        <p:grpSpPr>
          <a:xfrm>
            <a:off x="1530350" y="627380"/>
            <a:ext cx="3696430" cy="624840"/>
            <a:chOff x="9792" y="2872"/>
            <a:chExt cx="3609" cy="984"/>
          </a:xfrm>
        </p:grpSpPr>
        <p:sp>
          <p:nvSpPr>
            <p:cNvPr id="8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3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96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活动四：练一练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6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54835" y="1776730"/>
            <a:ext cx="8673465" cy="27959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劳动节假期准备到来，你做好假期计划了吗？选几件每天都会做的事情（如吃饭、睡觉、运动、学习、娱乐等）或计划要做的事情，以小时为单位，分别记录做这些事情的时长，并选择合适的图表进行可视化呈现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14" name="图形"/>
          <p:cNvGrpSpPr/>
          <p:nvPr/>
        </p:nvGrpSpPr>
        <p:grpSpPr>
          <a:xfrm>
            <a:off x="1588135" y="627380"/>
            <a:ext cx="239268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5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6"/>
              </p:custDataLst>
            </p:nvPr>
          </p:nvSpPr>
          <p:spPr>
            <a:xfrm>
              <a:off x="9854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任务拓展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8" name="图形" descr="E:\006包图网\素材\024教育培训\q\649eafef985fd.png649eafef985f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sp>
        <p:nvSpPr>
          <p:cNvPr id="9" name="流程图: 可选过程 8"/>
          <p:cNvSpPr/>
          <p:nvPr/>
        </p:nvSpPr>
        <p:spPr>
          <a:xfrm>
            <a:off x="1831975" y="1682750"/>
            <a:ext cx="8739505" cy="2489200"/>
          </a:xfrm>
          <a:prstGeom prst="flowChartAlternateProcess">
            <a:avLst/>
          </a:prstGeom>
          <a:effectLst>
            <a:outerShdw blurRad="50800" dist="50800" dir="2400000" algn="ctr" rotWithShape="0">
              <a:srgbClr val="000000">
                <a:alpha val="43000"/>
              </a:srgbClr>
            </a:outerShdw>
          </a:effec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流程图: 可选过程 9"/>
          <p:cNvSpPr/>
          <p:nvPr/>
        </p:nvSpPr>
        <p:spPr>
          <a:xfrm>
            <a:off x="2508885" y="4572635"/>
            <a:ext cx="7538085" cy="1096010"/>
          </a:xfrm>
          <a:prstGeom prst="flowChartAlternateProcess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图形"/>
          <p:cNvSpPr txBox="1"/>
          <p:nvPr/>
        </p:nvSpPr>
        <p:spPr>
          <a:xfrm>
            <a:off x="2519045" y="4602480"/>
            <a:ext cx="7543165" cy="10280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noAutofit/>
          </a:bodyPr>
          <a:p>
            <a:pPr indent="0" algn="just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8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思考一下，做这样的数据分析对我们的学习和生活有什么好处？</a:t>
            </a:r>
            <a:endParaRPr lang="zh-CN" altLang="en-US" sz="28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  <p:bldP spid="13" grpId="0" bldLvl="0" animBg="1"/>
      <p:bldP spid="10" grpId="0" animBg="1"/>
      <p:bldP spid="13" grpId="1" animBg="1"/>
      <p:bldP spid="1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6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988185" y="1900555"/>
            <a:ext cx="8454390" cy="3896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我选择了扇形统计图，因为我想清晰地展示一天中不同活动所占时间的比例关系。扇形图能非常直观地让我们看到睡眠、学习、娱乐、运动等核心活动的占比，方便我审视自己的时间分配是否合理。整个圆代表一天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24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小时，每一个扇区都是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部分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与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整体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的关系，非常适合用来展示时间分配这类数据。通过扇形统计图，我可以轻松地分析我的假期生活是否平衡，并据此对后续几天的计划进行调整。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14" name="图形"/>
          <p:cNvGrpSpPr/>
          <p:nvPr/>
        </p:nvGrpSpPr>
        <p:grpSpPr>
          <a:xfrm>
            <a:off x="1588135" y="627380"/>
            <a:ext cx="239268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5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6"/>
              </p:custDataLst>
            </p:nvPr>
          </p:nvSpPr>
          <p:spPr>
            <a:xfrm>
              <a:off x="9854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任务拓展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8" name="图形" descr="E:\006包图网\素材\024教育培训\q\649eafef985fd.png649eafef985f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sp>
        <p:nvSpPr>
          <p:cNvPr id="9" name="流程图: 可选过程 8"/>
          <p:cNvSpPr/>
          <p:nvPr/>
        </p:nvSpPr>
        <p:spPr>
          <a:xfrm>
            <a:off x="1831975" y="1682750"/>
            <a:ext cx="8739505" cy="4010025"/>
          </a:xfrm>
          <a:prstGeom prst="flowChartAlternateProcess">
            <a:avLst/>
          </a:prstGeom>
          <a:effectLst>
            <a:outerShdw blurRad="50800" dist="50800" dir="2400000" algn="ctr" rotWithShape="0">
              <a:srgbClr val="000000">
                <a:alpha val="43000"/>
              </a:srgbClr>
            </a:outerShdw>
          </a:effec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55" y="4255770"/>
            <a:ext cx="1976120" cy="2074545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7" name="图片 4" descr="C:/Users/Administrator/Pictures/黑板板书模版(1)/黑板板书模版_01.jpg黑板板书模版_01"/>
          <p:cNvPicPr>
            <a:picLocks noChangeAspect="1"/>
          </p:cNvPicPr>
          <p:nvPr/>
        </p:nvPicPr>
        <p:blipFill>
          <a:blip r:embed="rId14"/>
          <a:srcRect t="43" b="43"/>
          <a:stretch>
            <a:fillRect/>
          </a:stretch>
        </p:blipFill>
        <p:spPr>
          <a:xfrm>
            <a:off x="2583180" y="1466215"/>
            <a:ext cx="8039735" cy="4518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8"/>
            </p:custDataLst>
          </p:nvPr>
        </p:nvSpPr>
        <p:spPr>
          <a:xfrm>
            <a:off x="6561455" y="398907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39"/>
            </p:custDataLst>
          </p:nvPr>
        </p:nvSpPr>
        <p:spPr>
          <a:xfrm>
            <a:off x="7280275" y="422529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0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1"/>
            </p:custDataLst>
          </p:nvPr>
        </p:nvSpPr>
        <p:spPr>
          <a:xfrm>
            <a:off x="6677025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2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3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4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5"/>
            </p:custDataLst>
          </p:nvPr>
        </p:nvSpPr>
        <p:spPr>
          <a:xfrm>
            <a:off x="6731697" y="460616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4197350" y="394462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4916170" y="418084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4312920" y="532320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413385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432060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73025" y="217360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6218555" y="1667510"/>
            <a:ext cx="4187825" cy="3305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小美种植凤仙花，经过一段时间的悉心照料，终于迎来了花儿的绽放。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 fontAlgn="auto">
              <a:lnSpc>
                <a:spcPts val="358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她想以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直观、形象的可视化方式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呈现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凤仙花整个生长过程的数据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，要怎么做呢？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4"/>
          <a:srcRect t="21680" b="4496"/>
          <a:stretch>
            <a:fillRect/>
          </a:stretch>
        </p:blipFill>
        <p:spPr>
          <a:xfrm>
            <a:off x="1816735" y="1466215"/>
            <a:ext cx="3475990" cy="3853180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9643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96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活动一：试一试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782060"/>
            <a:ext cx="2508885" cy="263334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438400" y="1414145"/>
            <a:ext cx="81337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请收集你们小组同学各自种植凤仙花的数据填到下表，并将数据输入电子表格中。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19" name="表格 18"/>
          <p:cNvGraphicFramePr/>
          <p:nvPr>
            <p:custDataLst>
              <p:tags r:id="rId16"/>
            </p:custDataLst>
          </p:nvPr>
        </p:nvGraphicFramePr>
        <p:xfrm>
          <a:off x="2438400" y="2476500"/>
          <a:ext cx="8133080" cy="2416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270"/>
                <a:gridCol w="2033270"/>
                <a:gridCol w="2033270"/>
                <a:gridCol w="2033270"/>
              </a:tblGrid>
              <a:tr h="4832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种植者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高度（</a:t>
                      </a:r>
                      <a:r>
                        <a:rPr lang="en-US" altLang="zh-CN" sz="24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cm</a:t>
                      </a: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）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花朵数（朵）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叶片数（片）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4832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4832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4832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4832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3366135" y="5118100"/>
            <a:ext cx="6290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提示：打开老师提供的电子表格填写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775065" y="678815"/>
            <a:ext cx="2035810" cy="574040"/>
            <a:chOff x="13819" y="1069"/>
            <a:chExt cx="3206" cy="904"/>
          </a:xfrm>
        </p:grpSpPr>
        <p:sp>
          <p:nvSpPr>
            <p:cNvPr id="22" name="文本框 21"/>
            <p:cNvSpPr txBox="1"/>
            <p:nvPr/>
          </p:nvSpPr>
          <p:spPr>
            <a:xfrm>
              <a:off x="13959" y="1200"/>
              <a:ext cx="3067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三分钟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pic>
          <p:nvPicPr>
            <p:cNvPr id="23" name="图片 22" descr="时间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3819" y="1069"/>
              <a:ext cx="904" cy="904"/>
            </a:xfrm>
            <a:prstGeom prst="rect">
              <a:avLst/>
            </a:prstGeom>
          </p:spPr>
        </p:pic>
      </p:grp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20" grpId="0"/>
      <p:bldP spid="2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782060"/>
            <a:ext cx="2508885" cy="263334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065780" y="2517140"/>
            <a:ext cx="64204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以表格的形式呈现数据，有时达不到直观对比各项数据的效果，有没有更好的呈现方式？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48710" y="4670425"/>
            <a:ext cx="4936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图表呈现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方式</a:t>
            </a: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条形统计图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660015" y="2215515"/>
            <a:ext cx="6996430" cy="2072640"/>
          </a:xfrm>
          <a:prstGeom prst="wedgeRoundRectCallout">
            <a:avLst>
              <a:gd name="adj1" fmla="val -55699"/>
              <a:gd name="adj2" fmla="val 46017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" name="图形"/>
          <p:cNvGrpSpPr/>
          <p:nvPr/>
        </p:nvGrpSpPr>
        <p:grpSpPr>
          <a:xfrm>
            <a:off x="1816735" y="627380"/>
            <a:ext cx="3696430" cy="624840"/>
            <a:chOff x="9792" y="2872"/>
            <a:chExt cx="3609" cy="984"/>
          </a:xfrm>
        </p:grpSpPr>
        <p:sp>
          <p:nvSpPr>
            <p:cNvPr id="8" name="图形"/>
            <p:cNvSpPr/>
            <p:nvPr>
              <p:custDataLst>
                <p:tags r:id="rId14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9" name="图形"/>
            <p:cNvSpPr txBox="1"/>
            <p:nvPr>
              <p:custDataLst>
                <p:tags r:id="rId15"/>
              </p:custDataLst>
            </p:nvPr>
          </p:nvSpPr>
          <p:spPr>
            <a:xfrm>
              <a:off x="9905" y="2872"/>
              <a:ext cx="3496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20" grpId="0"/>
      <p:bldP spid="2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782060"/>
            <a:ext cx="2508885" cy="263334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366135" y="5220970"/>
            <a:ext cx="6713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提示：打开老师提供的电子教程学习制作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30700" y="1449070"/>
            <a:ext cx="6480175" cy="3575685"/>
          </a:xfrm>
          <a:prstGeom prst="rect">
            <a:avLst/>
          </a:prstGeom>
          <a:effectLst>
            <a:outerShdw blurRad="50800" dist="38100" dir="2400000" algn="l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1280160" y="1814830"/>
            <a:ext cx="285051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你可以尝试用自己种植凤仙花的数据制作条形统计图。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1095375" y="1448435"/>
            <a:ext cx="3012440" cy="2472055"/>
          </a:xfrm>
          <a:prstGeom prst="wedgeEllipseCallou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8775065" y="678815"/>
            <a:ext cx="2036445" cy="574040"/>
            <a:chOff x="13819" y="1069"/>
            <a:chExt cx="3207" cy="904"/>
          </a:xfrm>
        </p:grpSpPr>
        <p:sp>
          <p:nvSpPr>
            <p:cNvPr id="13" name="文本框 12"/>
            <p:cNvSpPr txBox="1"/>
            <p:nvPr/>
          </p:nvSpPr>
          <p:spPr>
            <a:xfrm>
              <a:off x="13959" y="1200"/>
              <a:ext cx="3067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五分钟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pic>
          <p:nvPicPr>
            <p:cNvPr id="19" name="图片 18" descr="时间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3819" y="1069"/>
              <a:ext cx="904" cy="904"/>
            </a:xfrm>
            <a:prstGeom prst="rect">
              <a:avLst/>
            </a:prstGeom>
          </p:spPr>
        </p:pic>
      </p:grpSp>
      <p:grpSp>
        <p:nvGrpSpPr>
          <p:cNvPr id="4" name="图形"/>
          <p:cNvGrpSpPr/>
          <p:nvPr/>
        </p:nvGrpSpPr>
        <p:grpSpPr>
          <a:xfrm>
            <a:off x="1816735" y="627380"/>
            <a:ext cx="3696430" cy="624840"/>
            <a:chOff x="9792" y="2872"/>
            <a:chExt cx="3609" cy="984"/>
          </a:xfrm>
        </p:grpSpPr>
        <p:sp>
          <p:nvSpPr>
            <p:cNvPr id="7" name="图形"/>
            <p:cNvSpPr/>
            <p:nvPr>
              <p:custDataLst>
                <p:tags r:id="rId16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5" name="图形"/>
            <p:cNvSpPr txBox="1"/>
            <p:nvPr>
              <p:custDataLst>
                <p:tags r:id="rId17"/>
              </p:custDataLst>
            </p:nvPr>
          </p:nvSpPr>
          <p:spPr>
            <a:xfrm>
              <a:off x="9905" y="2872"/>
              <a:ext cx="3496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9" grpId="0"/>
      <p:bldP spid="10" grpId="0" animBg="1"/>
      <p:bldP spid="9" grpId="1"/>
      <p:bldP spid="10" grpId="1" animBg="1"/>
      <p:bldP spid="20" grpId="0"/>
      <p:bldP spid="2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782060"/>
            <a:ext cx="2508885" cy="263334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065780" y="2517140"/>
            <a:ext cx="64204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如果我们把整个小组同学的凤仙花数据组合在一起，制作的条形统计图会是什么样的呢？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39465" y="4670425"/>
            <a:ext cx="5873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图表呈现方式</a:t>
            </a:r>
            <a:r>
              <a:rPr lang="en-US" altLang="zh-CN" sz="28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复合条形统计图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660015" y="2215515"/>
            <a:ext cx="6996430" cy="2072640"/>
          </a:xfrm>
          <a:prstGeom prst="wedgeRoundRectCallout">
            <a:avLst>
              <a:gd name="adj1" fmla="val -55699"/>
              <a:gd name="adj2" fmla="val 46017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" name="图形"/>
          <p:cNvGrpSpPr/>
          <p:nvPr/>
        </p:nvGrpSpPr>
        <p:grpSpPr>
          <a:xfrm>
            <a:off x="1816735" y="627380"/>
            <a:ext cx="3696430" cy="624840"/>
            <a:chOff x="9792" y="2872"/>
            <a:chExt cx="3609" cy="984"/>
          </a:xfrm>
        </p:grpSpPr>
        <p:sp>
          <p:nvSpPr>
            <p:cNvPr id="8" name="图形"/>
            <p:cNvSpPr/>
            <p:nvPr>
              <p:custDataLst>
                <p:tags r:id="rId14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9" name="图形"/>
            <p:cNvSpPr txBox="1"/>
            <p:nvPr>
              <p:custDataLst>
                <p:tags r:id="rId15"/>
              </p:custDataLst>
            </p:nvPr>
          </p:nvSpPr>
          <p:spPr>
            <a:xfrm>
              <a:off x="9905" y="2872"/>
              <a:ext cx="3496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20" grpId="0"/>
      <p:bldP spid="2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782060"/>
            <a:ext cx="2508885" cy="263334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366135" y="5220970"/>
            <a:ext cx="6713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提示：打开老师提供的电子教程学习制作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1060450" y="1353820"/>
            <a:ext cx="3047365" cy="2566670"/>
          </a:xfrm>
          <a:prstGeom prst="wedgeEllipseCallou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237990" y="1241425"/>
            <a:ext cx="6828155" cy="36550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80160" y="1734820"/>
            <a:ext cx="2818765" cy="1838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请把整个小组的凤仙花数据组合在一起，制作复合条形统计图。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775065" y="678815"/>
            <a:ext cx="2036445" cy="574040"/>
            <a:chOff x="13819" y="1069"/>
            <a:chExt cx="3207" cy="904"/>
          </a:xfrm>
        </p:grpSpPr>
        <p:sp>
          <p:nvSpPr>
            <p:cNvPr id="13" name="文本框 12"/>
            <p:cNvSpPr txBox="1"/>
            <p:nvPr/>
          </p:nvSpPr>
          <p:spPr>
            <a:xfrm>
              <a:off x="13959" y="1200"/>
              <a:ext cx="3067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四分钟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pic>
          <p:nvPicPr>
            <p:cNvPr id="19" name="图片 18" descr="时间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3819" y="1069"/>
              <a:ext cx="904" cy="904"/>
            </a:xfrm>
            <a:prstGeom prst="rect">
              <a:avLst/>
            </a:prstGeom>
          </p:spPr>
        </p:pic>
      </p:grpSp>
      <p:grpSp>
        <p:nvGrpSpPr>
          <p:cNvPr id="7" name="图形"/>
          <p:cNvGrpSpPr/>
          <p:nvPr/>
        </p:nvGrpSpPr>
        <p:grpSpPr>
          <a:xfrm>
            <a:off x="1816735" y="627380"/>
            <a:ext cx="3696430" cy="624840"/>
            <a:chOff x="9792" y="2872"/>
            <a:chExt cx="3609" cy="984"/>
          </a:xfrm>
        </p:grpSpPr>
        <p:sp>
          <p:nvSpPr>
            <p:cNvPr id="8" name="图形"/>
            <p:cNvSpPr/>
            <p:nvPr>
              <p:custDataLst>
                <p:tags r:id="rId16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5" name="图形"/>
            <p:cNvSpPr txBox="1"/>
            <p:nvPr>
              <p:custDataLst>
                <p:tags r:id="rId17"/>
              </p:custDataLst>
            </p:nvPr>
          </p:nvSpPr>
          <p:spPr>
            <a:xfrm>
              <a:off x="9905" y="2872"/>
              <a:ext cx="3496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活动二：练一练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10" grpId="0" animBg="1"/>
      <p:bldP spid="9" grpId="0"/>
      <p:bldP spid="10" grpId="1" animBg="1"/>
      <p:bldP spid="9" grpId="1"/>
      <p:bldP spid="20" grpId="0"/>
      <p:bldP spid="2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34770" y="1246505"/>
            <a:ext cx="9863455" cy="150368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对比表格和条形统计图两种数据的呈现方式，它们各有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什么特点？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形" descr="643bea698bdff67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graphicFrame>
        <p:nvGraphicFramePr>
          <p:cNvPr id="2" name="表格 1"/>
          <p:cNvGraphicFramePr/>
          <p:nvPr/>
        </p:nvGraphicFramePr>
        <p:xfrm>
          <a:off x="1830070" y="2332990"/>
          <a:ext cx="8532495" cy="294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3890"/>
                <a:gridCol w="3361690"/>
                <a:gridCol w="325691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特点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表格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条形统计图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/>
                      <a:r>
                        <a:rPr lang="zh-CN" altLang="en-US" sz="2200" b="0" i="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精确性</a:t>
                      </a:r>
                      <a:endParaRPr lang="zh-CN" altLang="en-US" sz="2200" b="0" i="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2200" b="0" i="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高，适合展示具体数值</a:t>
                      </a:r>
                      <a:endParaRPr lang="zh-CN" altLang="en-US" sz="2200" b="0" i="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r>
                        <a:rPr lang="zh-CN" altLang="en-US" sz="2200" b="0" i="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较低，通常需要标注数据</a:t>
                      </a:r>
                      <a:endParaRPr lang="zh-CN" altLang="en-US" sz="2200" b="0" i="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/>
                </a:tc>
              </a:tr>
              <a:tr h="381000">
                <a:tc>
                  <a:txBody>
                    <a:bodyPr/>
                    <a:p>
                      <a:pPr algn="ctr"/>
                      <a:r>
                        <a:rPr lang="zh-CN" altLang="en-US" sz="2200" b="0" i="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直观性</a:t>
                      </a:r>
                      <a:endParaRPr lang="zh-CN" altLang="en-US" sz="2200" b="0" i="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2200" b="0" i="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较低，数据对比不够直观</a:t>
                      </a:r>
                      <a:endParaRPr lang="zh-CN" altLang="en-US" sz="2200" b="0" i="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r>
                        <a:rPr lang="zh-CN" altLang="en-US" sz="2200" b="0" i="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高，适合快速理解数据</a:t>
                      </a:r>
                      <a:endParaRPr lang="zh-CN" altLang="en-US" sz="2200" b="0" i="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/>
                </a:tc>
              </a:tr>
              <a:tr h="381000">
                <a:tc>
                  <a:txBody>
                    <a:bodyPr/>
                    <a:p>
                      <a:pPr algn="ctr"/>
                      <a:r>
                        <a:rPr lang="zh-CN" altLang="en-US" sz="2200" b="0" i="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信息量</a:t>
                      </a:r>
                      <a:endParaRPr lang="zh-CN" altLang="en-US" sz="2200" b="0" i="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2200" b="0" i="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高，适合展示复杂数据</a:t>
                      </a:r>
                      <a:endParaRPr lang="zh-CN" altLang="en-US" sz="2200" b="0" i="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r>
                        <a:rPr lang="zh-CN" altLang="en-US" sz="2200" b="0" i="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较低，适合简单数据展示</a:t>
                      </a:r>
                      <a:endParaRPr lang="zh-CN" altLang="en-US" sz="2200" b="0" i="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/>
                </a:tc>
              </a:tr>
              <a:tr h="381000">
                <a:tc>
                  <a:txBody>
                    <a:bodyPr/>
                    <a:p>
                      <a:pPr algn="ctr"/>
                      <a:r>
                        <a:rPr lang="zh-CN" altLang="en-US" sz="2200" b="0" i="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适用场景</a:t>
                      </a:r>
                      <a:endParaRPr lang="zh-CN" altLang="en-US" sz="2200" b="0" i="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pPr algn="l"/>
                      <a:r>
                        <a:rPr lang="zh-CN" altLang="en-US" sz="2200" b="0" i="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精确数据、复杂数据集、研究报告</a:t>
                      </a:r>
                      <a:endParaRPr lang="zh-CN" altLang="en-US" sz="2200" b="0" i="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/>
                </a:tc>
                <a:tc>
                  <a:txBody>
                    <a:bodyPr/>
                    <a:p>
                      <a:r>
                        <a:rPr lang="zh-CN" altLang="en-US" sz="2200" b="0" i="0">
                          <a:solidFill>
                            <a:srgbClr val="40404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数据对比、趋势展示、宣传材料</a:t>
                      </a:r>
                      <a:endParaRPr lang="zh-CN" altLang="en-US" sz="2200" b="0" i="0">
                        <a:solidFill>
                          <a:srgbClr val="40404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0" marR="0" marT="0" marB="0" anchor="ctr" anchorCtr="0"/>
                </a:tc>
              </a:tr>
            </a:tbl>
          </a:graphicData>
        </a:graphic>
      </p:graphicFrame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8672195" y="530225"/>
            <a:ext cx="2036445" cy="574040"/>
            <a:chOff x="13819" y="1069"/>
            <a:chExt cx="3207" cy="904"/>
          </a:xfrm>
        </p:grpSpPr>
        <p:sp>
          <p:nvSpPr>
            <p:cNvPr id="13" name="文本框 12"/>
            <p:cNvSpPr txBox="1"/>
            <p:nvPr/>
          </p:nvSpPr>
          <p:spPr>
            <a:xfrm>
              <a:off x="13959" y="1200"/>
              <a:ext cx="3067" cy="7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indent="457200" algn="just" fontAlgn="auto">
                <a:lnSpc>
                  <a:spcPts val="2800"/>
                </a:lnSpc>
              </a:pPr>
              <a:r>
                <a:rPr lang="zh-CN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五分钟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pic>
          <p:nvPicPr>
            <p:cNvPr id="19" name="图片 18" descr="时间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3819" y="1069"/>
              <a:ext cx="904" cy="904"/>
            </a:xfrm>
            <a:prstGeom prst="rect">
              <a:avLst/>
            </a:prstGeom>
          </p:spPr>
        </p:pic>
      </p:grpSp>
      <p:grpSp>
        <p:nvGrpSpPr>
          <p:cNvPr id="3" name="图形"/>
          <p:cNvGrpSpPr/>
          <p:nvPr/>
        </p:nvGrpSpPr>
        <p:grpSpPr>
          <a:xfrm>
            <a:off x="1491615" y="479425"/>
            <a:ext cx="3696430" cy="624840"/>
            <a:chOff x="9792" y="2872"/>
            <a:chExt cx="3609" cy="984"/>
          </a:xfrm>
        </p:grpSpPr>
        <p:sp>
          <p:nvSpPr>
            <p:cNvPr id="8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9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96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活动三：比一比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TABLE_ENDDRAG_ORIGIN_RECT" val="640*150"/>
  <p:tag name="TABLE_ENDDRAG_RECT" val="175*195*640*150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DNjYmQxODk4NTNlMDc5MjUwM2U4ZWZhMWVjMGMyMzkifQ==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1291</Words>
  <Application>WPS 演示</Application>
  <PresentationFormat>自定义</PresentationFormat>
  <Paragraphs>207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 Unicode MS</vt:lpstr>
      <vt:lpstr>Calibri</vt:lpstr>
      <vt:lpstr>思源黑体旧字形 Light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380</cp:revision>
  <dcterms:created xsi:type="dcterms:W3CDTF">2019-06-19T02:08:00Z</dcterms:created>
  <dcterms:modified xsi:type="dcterms:W3CDTF">2025-11-20T02:26:10Z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KSOSaveFontToCloudKey">
    <vt:lpwstr>212913176_cloud</vt:lpwstr>
  </property>
  <property fmtid="{D5CDD505-2E9C-101B-9397-08002B2CF9AE}" pid="4" name="ICV">
    <vt:lpwstr>A7A8040903BA44C5BDE9F4F7B82B54F0_13</vt:lpwstr>
  </property>
</Properties>
</file>