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6.svg" ContentType="image/svg+xml"/>
  <Override PartName="/ppt/media/image22.svg" ContentType="image/svg+xml"/>
  <Override PartName="/ppt/media/image31.svg" ContentType="image/svg+xml"/>
  <Override PartName="/ppt/media/image3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9"/>
  </p:notesMasterIdLst>
  <p:handoutMasterIdLst>
    <p:handoutMasterId r:id="rId20"/>
  </p:handoutMasterIdLst>
  <p:sldIdLst>
    <p:sldId id="569" r:id="rId4"/>
    <p:sldId id="551" r:id="rId5"/>
    <p:sldId id="519" r:id="rId6"/>
    <p:sldId id="455" r:id="rId7"/>
    <p:sldId id="520" r:id="rId8"/>
    <p:sldId id="521" r:id="rId9"/>
    <p:sldId id="589" r:id="rId10"/>
    <p:sldId id="539" r:id="rId11"/>
    <p:sldId id="602" r:id="rId12"/>
    <p:sldId id="524" r:id="rId13"/>
    <p:sldId id="543" r:id="rId14"/>
    <p:sldId id="544" r:id="rId15"/>
    <p:sldId id="489" r:id="rId16"/>
    <p:sldId id="486" r:id="rId17"/>
    <p:sldId id="41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6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58" y="365"/>
      </p:cViewPr>
      <p:guideLst>
        <p:guide orient="horz" pos="2246"/>
        <p:guide pos="386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78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7.xml"/><Relationship Id="rId7" Type="http://schemas.openxmlformats.org/officeDocument/2006/relationships/tags" Target="../tags/tag136.xml"/><Relationship Id="rId6" Type="http://schemas.openxmlformats.org/officeDocument/2006/relationships/image" Target="../media/image3.png"/><Relationship Id="rId5" Type="http://schemas.openxmlformats.org/officeDocument/2006/relationships/tags" Target="../tags/tag135.xml"/><Relationship Id="rId4" Type="http://schemas.openxmlformats.org/officeDocument/2006/relationships/image" Target="../media/image7.png"/><Relationship Id="rId3" Type="http://schemas.openxmlformats.org/officeDocument/2006/relationships/tags" Target="../tags/tag134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image" Target="../media/image29.jpeg"/><Relationship Id="rId11" Type="http://schemas.openxmlformats.org/officeDocument/2006/relationships/image" Target="../media/image28.jpeg"/><Relationship Id="rId10" Type="http://schemas.openxmlformats.org/officeDocument/2006/relationships/image" Target="../media/image27.jpeg"/><Relationship Id="rId1" Type="http://schemas.openxmlformats.org/officeDocument/2006/relationships/tags" Target="../tags/tag13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image" Target="../media/image3.png"/><Relationship Id="rId5" Type="http://schemas.openxmlformats.org/officeDocument/2006/relationships/tags" Target="../tags/tag143.xml"/><Relationship Id="rId4" Type="http://schemas.openxmlformats.org/officeDocument/2006/relationships/image" Target="../media/image7.png"/><Relationship Id="rId3" Type="http://schemas.openxmlformats.org/officeDocument/2006/relationships/tags" Target="../tags/tag142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image" Target="../media/image31.svg"/><Relationship Id="rId10" Type="http://schemas.openxmlformats.org/officeDocument/2006/relationships/image" Target="../media/image30.png"/><Relationship Id="rId1" Type="http://schemas.openxmlformats.org/officeDocument/2006/relationships/tags" Target="../tags/tag14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image" Target="../media/image3.png"/><Relationship Id="rId5" Type="http://schemas.openxmlformats.org/officeDocument/2006/relationships/tags" Target="../tags/tag151.xml"/><Relationship Id="rId4" Type="http://schemas.openxmlformats.org/officeDocument/2006/relationships/image" Target="../media/image7.png"/><Relationship Id="rId3" Type="http://schemas.openxmlformats.org/officeDocument/2006/relationships/tags" Target="../tags/tag150.xml"/><Relationship Id="rId2" Type="http://schemas.openxmlformats.org/officeDocument/2006/relationships/image" Target="../media/image1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tags" Target="../tags/tag1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image" Target="../media/image23.png"/><Relationship Id="rId1" Type="http://schemas.openxmlformats.org/officeDocument/2006/relationships/tags" Target="../tags/tag15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image" Target="../media/image3.png"/><Relationship Id="rId7" Type="http://schemas.openxmlformats.org/officeDocument/2006/relationships/tags" Target="../tags/tag165.xml"/><Relationship Id="rId6" Type="http://schemas.openxmlformats.org/officeDocument/2006/relationships/image" Target="../media/image7.png"/><Relationship Id="rId5" Type="http://schemas.openxmlformats.org/officeDocument/2006/relationships/tags" Target="../tags/tag164.xml"/><Relationship Id="rId4" Type="http://schemas.openxmlformats.org/officeDocument/2006/relationships/image" Target="../media/image2.png"/><Relationship Id="rId3" Type="http://schemas.openxmlformats.org/officeDocument/2006/relationships/tags" Target="../tags/tag163.xml"/><Relationship Id="rId20" Type="http://schemas.openxmlformats.org/officeDocument/2006/relationships/vmlDrawing" Target="../drawings/vmlDrawing2.v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70.xml"/><Relationship Id="rId17" Type="http://schemas.openxmlformats.org/officeDocument/2006/relationships/image" Target="../media/image34.wmf"/><Relationship Id="rId16" Type="http://schemas.openxmlformats.org/officeDocument/2006/relationships/oleObject" Target="../embeddings/oleObject2.bin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image" Target="../media/image13.png"/><Relationship Id="rId10" Type="http://schemas.openxmlformats.org/officeDocument/2006/relationships/tags" Target="../tags/tag167.xml"/><Relationship Id="rId1" Type="http://schemas.openxmlformats.org/officeDocument/2006/relationships/tags" Target="../tags/tag16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75.xml"/><Relationship Id="rId7" Type="http://schemas.openxmlformats.org/officeDocument/2006/relationships/image" Target="../media/image7.png"/><Relationship Id="rId6" Type="http://schemas.openxmlformats.org/officeDocument/2006/relationships/tags" Target="../tags/tag174.xml"/><Relationship Id="rId5" Type="http://schemas.openxmlformats.org/officeDocument/2006/relationships/image" Target="../media/image2.png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7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76.xml"/><Relationship Id="rId1" Type="http://schemas.openxmlformats.org/officeDocument/2006/relationships/tags" Target="../tags/tag17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image" Target="../media/image3.png"/><Relationship Id="rId5" Type="http://schemas.openxmlformats.org/officeDocument/2006/relationships/tags" Target="../tags/tag39.xml"/><Relationship Id="rId45" Type="http://schemas.openxmlformats.org/officeDocument/2006/relationships/slideLayout" Target="../slideLayouts/slideLayout1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7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tags" Target="../tags/tag68.xml"/><Relationship Id="rId36" Type="http://schemas.openxmlformats.org/officeDocument/2006/relationships/tags" Target="../tags/tag67.xml"/><Relationship Id="rId35" Type="http://schemas.openxmlformats.org/officeDocument/2006/relationships/tags" Target="../tags/tag66.xml"/><Relationship Id="rId34" Type="http://schemas.openxmlformats.org/officeDocument/2006/relationships/tags" Target="../tags/tag65.xml"/><Relationship Id="rId33" Type="http://schemas.openxmlformats.org/officeDocument/2006/relationships/tags" Target="../tags/tag64.xml"/><Relationship Id="rId32" Type="http://schemas.openxmlformats.org/officeDocument/2006/relationships/tags" Target="../tags/tag63.xml"/><Relationship Id="rId31" Type="http://schemas.openxmlformats.org/officeDocument/2006/relationships/tags" Target="../tags/tag62.xml"/><Relationship Id="rId30" Type="http://schemas.openxmlformats.org/officeDocument/2006/relationships/tags" Target="../tags/tag61.xml"/><Relationship Id="rId3" Type="http://schemas.openxmlformats.org/officeDocument/2006/relationships/tags" Target="../tags/tag38.xml"/><Relationship Id="rId29" Type="http://schemas.openxmlformats.org/officeDocument/2006/relationships/tags" Target="../tags/tag60.xml"/><Relationship Id="rId28" Type="http://schemas.openxmlformats.org/officeDocument/2006/relationships/tags" Target="../tags/tag59.xml"/><Relationship Id="rId27" Type="http://schemas.openxmlformats.org/officeDocument/2006/relationships/tags" Target="../tags/tag58.xml"/><Relationship Id="rId26" Type="http://schemas.openxmlformats.org/officeDocument/2006/relationships/tags" Target="../tags/tag57.xml"/><Relationship Id="rId25" Type="http://schemas.openxmlformats.org/officeDocument/2006/relationships/tags" Target="../tags/tag56.xml"/><Relationship Id="rId24" Type="http://schemas.openxmlformats.org/officeDocument/2006/relationships/tags" Target="../tags/tag55.xml"/><Relationship Id="rId23" Type="http://schemas.openxmlformats.org/officeDocument/2006/relationships/tags" Target="../tags/tag54.xml"/><Relationship Id="rId22" Type="http://schemas.openxmlformats.org/officeDocument/2006/relationships/tags" Target="../tags/tag53.xml"/><Relationship Id="rId21" Type="http://schemas.openxmlformats.org/officeDocument/2006/relationships/tags" Target="../tags/tag52.xml"/><Relationship Id="rId20" Type="http://schemas.openxmlformats.org/officeDocument/2006/relationships/tags" Target="../tags/tag51.xml"/><Relationship Id="rId2" Type="http://schemas.openxmlformats.org/officeDocument/2006/relationships/image" Target="../media/image1.png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image" Target="../media/image6.png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image" Target="../media/image12.png"/><Relationship Id="rId10" Type="http://schemas.openxmlformats.org/officeDocument/2006/relationships/tags" Target="../tags/tag43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image" Target="../media/image3.png"/><Relationship Id="rId7" Type="http://schemas.openxmlformats.org/officeDocument/2006/relationships/tags" Target="../tags/tag79.xml"/><Relationship Id="rId6" Type="http://schemas.openxmlformats.org/officeDocument/2006/relationships/image" Target="../media/image7.png"/><Relationship Id="rId5" Type="http://schemas.openxmlformats.org/officeDocument/2006/relationships/tags" Target="../tags/tag78.xml"/><Relationship Id="rId4" Type="http://schemas.openxmlformats.org/officeDocument/2006/relationships/image" Target="../media/image2.png"/><Relationship Id="rId3" Type="http://schemas.openxmlformats.org/officeDocument/2006/relationships/tags" Target="../tags/tag7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84.xml"/><Relationship Id="rId16" Type="http://schemas.openxmlformats.org/officeDocument/2006/relationships/image" Target="../media/image14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83.xml"/><Relationship Id="rId12" Type="http://schemas.openxmlformats.org/officeDocument/2006/relationships/tags" Target="../tags/tag82.xml"/><Relationship Id="rId11" Type="http://schemas.openxmlformats.org/officeDocument/2006/relationships/image" Target="../media/image13.png"/><Relationship Id="rId10" Type="http://schemas.openxmlformats.org/officeDocument/2006/relationships/tags" Target="../tags/tag81.xml"/><Relationship Id="rId1" Type="http://schemas.openxmlformats.org/officeDocument/2006/relationships/tags" Target="../tags/tag7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image" Target="../media/image3.png"/><Relationship Id="rId5" Type="http://schemas.openxmlformats.org/officeDocument/2006/relationships/tags" Target="../tags/tag87.xml"/><Relationship Id="rId4" Type="http://schemas.openxmlformats.org/officeDocument/2006/relationships/image" Target="../media/image7.png"/><Relationship Id="rId3" Type="http://schemas.openxmlformats.org/officeDocument/2006/relationships/tags" Target="../tags/tag86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2.xml"/><Relationship Id="rId15" Type="http://schemas.openxmlformats.org/officeDocument/2006/relationships/image" Target="../media/image18.jpeg"/><Relationship Id="rId14" Type="http://schemas.openxmlformats.org/officeDocument/2006/relationships/image" Target="../media/image17.jpeg"/><Relationship Id="rId13" Type="http://schemas.openxmlformats.org/officeDocument/2006/relationships/image" Target="../media/image16.svg"/><Relationship Id="rId12" Type="http://schemas.openxmlformats.org/officeDocument/2006/relationships/image" Target="../media/image15.png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tags" Target="../tags/tag8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3.png"/><Relationship Id="rId7" Type="http://schemas.openxmlformats.org/officeDocument/2006/relationships/tags" Target="../tags/tag96.xml"/><Relationship Id="rId6" Type="http://schemas.openxmlformats.org/officeDocument/2006/relationships/image" Target="../media/image7.png"/><Relationship Id="rId5" Type="http://schemas.openxmlformats.org/officeDocument/2006/relationships/tags" Target="../tags/tag95.xml"/><Relationship Id="rId4" Type="http://schemas.openxmlformats.org/officeDocument/2006/relationships/image" Target="../media/image2.png"/><Relationship Id="rId3" Type="http://schemas.openxmlformats.org/officeDocument/2006/relationships/tags" Target="../tags/tag94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01.xml"/><Relationship Id="rId2" Type="http://schemas.openxmlformats.org/officeDocument/2006/relationships/image" Target="../media/image1.png"/><Relationship Id="rId19" Type="http://schemas.openxmlformats.org/officeDocument/2006/relationships/tags" Target="../tags/tag100.xml"/><Relationship Id="rId18" Type="http://schemas.openxmlformats.org/officeDocument/2006/relationships/tags" Target="../tags/tag99.xml"/><Relationship Id="rId17" Type="http://schemas.openxmlformats.org/officeDocument/2006/relationships/image" Target="../media/image13.png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image" Target="../media/image22.svg"/><Relationship Id="rId13" Type="http://schemas.openxmlformats.org/officeDocument/2006/relationships/image" Target="../media/image21.png"/><Relationship Id="rId12" Type="http://schemas.microsoft.com/office/2007/relationships/hdphoto" Target="../media/image20.wdp"/><Relationship Id="rId11" Type="http://schemas.openxmlformats.org/officeDocument/2006/relationships/image" Target="../media/image19.png"/><Relationship Id="rId10" Type="http://schemas.microsoft.com/office/2007/relationships/hdphoto" Target="../media/image10.wdp"/><Relationship Id="rId1" Type="http://schemas.openxmlformats.org/officeDocument/2006/relationships/tags" Target="../tags/tag9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image" Target="../media/image3.png"/><Relationship Id="rId5" Type="http://schemas.openxmlformats.org/officeDocument/2006/relationships/tags" Target="../tags/tag104.xml"/><Relationship Id="rId4" Type="http://schemas.openxmlformats.org/officeDocument/2006/relationships/image" Target="../media/image7.png"/><Relationship Id="rId3" Type="http://schemas.openxmlformats.org/officeDocument/2006/relationships/tags" Target="../tags/tag103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image" Target="../media/image16.svg"/><Relationship Id="rId10" Type="http://schemas.openxmlformats.org/officeDocument/2006/relationships/image" Target="../media/image15.png"/><Relationship Id="rId1" Type="http://schemas.openxmlformats.org/officeDocument/2006/relationships/tags" Target="../tags/tag10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23.png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3.png"/><Relationship Id="rId3" Type="http://schemas.openxmlformats.org/officeDocument/2006/relationships/tags" Target="../tags/tag111.xml"/><Relationship Id="rId2" Type="http://schemas.openxmlformats.org/officeDocument/2006/relationships/image" Target="../media/image1.png"/><Relationship Id="rId16" Type="http://schemas.openxmlformats.org/officeDocument/2006/relationships/vmlDrawing" Target="../drawings/vmlDrawing1.v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5.xml"/><Relationship Id="rId13" Type="http://schemas.openxmlformats.org/officeDocument/2006/relationships/image" Target="../media/image14.png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1.bin"/><Relationship Id="rId10" Type="http://schemas.microsoft.com/office/2007/relationships/hdphoto" Target="../media/image10.wdp"/><Relationship Id="rId1" Type="http://schemas.openxmlformats.org/officeDocument/2006/relationships/tags" Target="../tags/tag11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image" Target="../media/image3.png"/><Relationship Id="rId5" Type="http://schemas.openxmlformats.org/officeDocument/2006/relationships/tags" Target="../tags/tag118.xml"/><Relationship Id="rId4" Type="http://schemas.openxmlformats.org/officeDocument/2006/relationships/image" Target="../media/image7.png"/><Relationship Id="rId3" Type="http://schemas.openxmlformats.org/officeDocument/2006/relationships/tags" Target="../tags/tag117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3.xml"/><Relationship Id="rId13" Type="http://schemas.openxmlformats.org/officeDocument/2006/relationships/image" Target="../media/image26.png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image" Target="../media/image25.jpeg"/><Relationship Id="rId1" Type="http://schemas.openxmlformats.org/officeDocument/2006/relationships/tags" Target="../tags/tag11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image" Target="../media/image3.png"/><Relationship Id="rId7" Type="http://schemas.openxmlformats.org/officeDocument/2006/relationships/tags" Target="../tags/tag127.xml"/><Relationship Id="rId6" Type="http://schemas.openxmlformats.org/officeDocument/2006/relationships/image" Target="../media/image7.png"/><Relationship Id="rId5" Type="http://schemas.openxmlformats.org/officeDocument/2006/relationships/tags" Target="../tags/tag126.xml"/><Relationship Id="rId4" Type="http://schemas.openxmlformats.org/officeDocument/2006/relationships/image" Target="../media/image2.png"/><Relationship Id="rId3" Type="http://schemas.openxmlformats.org/officeDocument/2006/relationships/tags" Target="../tags/tag125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32.xml"/><Relationship Id="rId17" Type="http://schemas.openxmlformats.org/officeDocument/2006/relationships/image" Target="../media/image13.png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microsoft.com/office/2007/relationships/hdphoto" Target="../media/image20.wdp"/><Relationship Id="rId13" Type="http://schemas.openxmlformats.org/officeDocument/2006/relationships/image" Target="../media/image19.png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29.xml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endParaRPr lang="zh-CN" sz="20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sz="5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  </a:t>
            </a:r>
            <a:r>
              <a:rPr lang="zh-CN" altLang="en-US" sz="54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排序计算有方法</a:t>
            </a:r>
            <a:endParaRPr lang="zh-CN" sz="54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/>
          <a:p>
            <a:pPr algn="just"/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 dirty="0" err="1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</a:t>
            </a:r>
            <a:r>
              <a:rPr lang="zh-CN" altLang="en-US" dirty="0"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一</a:t>
            </a:r>
            <a:r>
              <a:rPr lang="en-US" altLang="zh-CN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 dirty="0"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数据管理</a:t>
            </a:r>
            <a:r>
              <a:rPr lang="zh-CN" altLang="en-US" dirty="0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与安全</a:t>
            </a:r>
            <a:endParaRPr dirty="0"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1749425" y="2242185"/>
            <a:ext cx="2151380" cy="3784600"/>
          </a:xfrm>
          <a:prstGeom prst="rect">
            <a:avLst/>
          </a:prstGeom>
          <a:ln w="19050">
            <a:prstDash val="lg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方法一：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选中一个可以输入结果的空白单元格，找到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求和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按钮并单击下拉箭头，选择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平均值（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，按要求选择相应的数据范围，并按下回车键，即可计算所选区域数值的平均值。</a:t>
            </a:r>
            <a:endParaRPr lang="zh-CN" altLang="en-US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8160" y="1347470"/>
            <a:ext cx="92284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请打开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月的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全校学生借阅图书情况表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电子表格，利用数字化工具分别计算这两个月的人均借阅量。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8" name="图片 7" descr="图4（p15）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50055" y="2177415"/>
            <a:ext cx="2385060" cy="378396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972685" y="2252980"/>
            <a:ext cx="984885" cy="40894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98745" y="3157220"/>
            <a:ext cx="1046480" cy="40894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 descr="图3（P15）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88305" y="3597275"/>
            <a:ext cx="5613400" cy="280987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594725" y="5686425"/>
            <a:ext cx="1529715" cy="72072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11390" y="3566160"/>
            <a:ext cx="1576070" cy="33718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http://photo-static-api.fotomore.com/creative/vcg/400/new/VCG41N1126617340.jpg?uid=386&amp;timestamp=1728222409&amp;sign=b7e281e1ab88ae37a1f903b5dcea2e78" descr="templates\picture_hover\&amp;pky340_sjzg_VCG41N1126617340&amp;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4032" b="65934"/>
          <a:stretch>
            <a:fillRect/>
          </a:stretch>
        </p:blipFill>
        <p:spPr>
          <a:xfrm rot="21420000">
            <a:off x="6137275" y="2928620"/>
            <a:ext cx="1222375" cy="637540"/>
          </a:xfrm>
          <a:prstGeom prst="rect">
            <a:avLst/>
          </a:prstGeom>
        </p:spPr>
      </p:pic>
      <p:grpSp>
        <p:nvGrpSpPr>
          <p:cNvPr id="21" name="图形"/>
          <p:cNvGrpSpPr/>
          <p:nvPr/>
        </p:nvGrpSpPr>
        <p:grpSpPr>
          <a:xfrm>
            <a:off x="1816735" y="627380"/>
            <a:ext cx="3561080" cy="624840"/>
            <a:chOff x="9792" y="2872"/>
            <a:chExt cx="3609" cy="984"/>
          </a:xfrm>
        </p:grpSpPr>
        <p:sp>
          <p:nvSpPr>
            <p:cNvPr id="22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3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15" grpId="0" bldLvl="0" animBg="1"/>
      <p:bldP spid="15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63690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7" name="文本框 6"/>
          <p:cNvSpPr txBox="1"/>
          <p:nvPr/>
        </p:nvSpPr>
        <p:spPr>
          <a:xfrm>
            <a:off x="1889760" y="2416810"/>
            <a:ext cx="8815705" cy="1198880"/>
          </a:xfrm>
          <a:prstGeom prst="rect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spAutoFit/>
          </a:bodyPr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方法二：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按要求选择相应的数据范围，找到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求和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按钮并单击下拉箭头，选择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平均值（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，即可计算所选区域数值的平均值。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88160" y="1404620"/>
            <a:ext cx="92284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请打开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月和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月的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全校学生借阅图书情况表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电子表格，利用数字化工具分别计算两个月的人均借阅量。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3" name="矩形 13"/>
          <p:cNvSpPr/>
          <p:nvPr/>
        </p:nvSpPr>
        <p:spPr>
          <a:xfrm>
            <a:off x="1889760" y="3820160"/>
            <a:ext cx="8815705" cy="2182495"/>
          </a:xfrm>
          <a:prstGeom prst="rect">
            <a:avLst/>
          </a:prstGeom>
          <a:ln w="28575">
            <a:solidFill>
              <a:schemeClr val="accent1"/>
            </a:solidFill>
            <a:prstDash val="sysDash"/>
          </a:ln>
        </p:spPr>
        <p:style>
          <a:lnRef idx="3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indent="177800" algn="l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  </a:t>
            </a:r>
            <a:endParaRPr lang="en-US" altLang="zh-CN" sz="2400" ker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  <a:p>
            <a:pPr indent="177800" algn="l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   技术提示：</a:t>
            </a:r>
            <a:r>
              <a:rPr lang="en-US" altLang="zh-CN" sz="2400" kern="0" spc="-2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计算的关键是要把数据的范围选准确</a:t>
            </a:r>
            <a:r>
              <a:rPr lang="zh-CN" altLang="en-US" sz="2400" kern="0" spc="-2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，</a:t>
            </a:r>
            <a:r>
              <a:rPr lang="en-US" altLang="zh-CN" sz="2400" kern="0" spc="-2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可以拖动鼠标选择，也可以直接在公式编辑栏内输入数据的范围。格式为“第一个数据的单元格名称:最后一个数据的单元格名称”，如“E2:E161”。</a:t>
            </a:r>
            <a:endParaRPr lang="en-US" altLang="zh-CN" sz="2400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Times New Roman" panose="02020603050405020304"/>
            </a:endParaRPr>
          </a:p>
          <a:p>
            <a:pPr algn="l" eaLnBrk="0" fontAlgn="base">
              <a:lnSpc>
                <a:spcPct val="100000"/>
              </a:lnSpc>
            </a:pPr>
            <a:r>
              <a:rPr lang="en-US" altLang="zh-CN" sz="1050" kern="0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Times New Roman" panose="02020603050405020304"/>
              </a:rPr>
              <a:t> </a:t>
            </a:r>
            <a:endParaRPr lang="en-US" altLang="zh-CN" sz="1050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Times New Roman" panose="02020603050405020304"/>
            </a:endParaRPr>
          </a:p>
        </p:txBody>
      </p:sp>
      <p:pic>
        <p:nvPicPr>
          <p:cNvPr id="15" name="图片 1" descr="32313535383033343b32313535383037313bb5c6c5dd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89760" y="3994785"/>
            <a:ext cx="600710" cy="600710"/>
          </a:xfrm>
          <a:prstGeom prst="rect">
            <a:avLst/>
          </a:prstGeom>
        </p:spPr>
      </p:pic>
      <p:grpSp>
        <p:nvGrpSpPr>
          <p:cNvPr id="3" name="图形"/>
          <p:cNvGrpSpPr/>
          <p:nvPr/>
        </p:nvGrpSpPr>
        <p:grpSpPr>
          <a:xfrm>
            <a:off x="1816735" y="703580"/>
            <a:ext cx="3561080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三：练一练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3" name="文本框 2"/>
          <p:cNvSpPr txBox="1"/>
          <p:nvPr/>
        </p:nvSpPr>
        <p:spPr>
          <a:xfrm>
            <a:off x="1816735" y="1511935"/>
            <a:ext cx="89935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请将以下电子表格的操作描述与对应的功能连线。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2" name="圆角矩形 22"/>
          <p:cNvSpPr/>
          <p:nvPr/>
        </p:nvSpPr>
        <p:spPr>
          <a:xfrm>
            <a:off x="2221230" y="2384425"/>
            <a:ext cx="3600000" cy="57658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让数字从小到大排列 </a:t>
            </a:r>
            <a:endParaRPr lang="en-US" altLang="zh-CN" sz="2400" ker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圆角矩形 14"/>
          <p:cNvSpPr/>
          <p:nvPr/>
        </p:nvSpPr>
        <p:spPr>
          <a:xfrm>
            <a:off x="2221230" y="3373755"/>
            <a:ext cx="3600000" cy="57600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统计数字个数</a:t>
            </a:r>
            <a:endParaRPr lang="en-US" altLang="zh-CN" sz="2400" ker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1" name="圆角矩形 21"/>
          <p:cNvSpPr/>
          <p:nvPr/>
        </p:nvSpPr>
        <p:spPr>
          <a:xfrm>
            <a:off x="2221230" y="4362450"/>
            <a:ext cx="3600000" cy="57600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计算一组数据的平均大小</a:t>
            </a:r>
            <a:endParaRPr lang="en-US" altLang="zh-CN" sz="2400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Times New Roman" panose="02020603050405020304"/>
            </a:endParaRPr>
          </a:p>
        </p:txBody>
      </p:sp>
      <p:sp>
        <p:nvSpPr>
          <p:cNvPr id="24" name="圆角矩形 24"/>
          <p:cNvSpPr/>
          <p:nvPr/>
        </p:nvSpPr>
        <p:spPr>
          <a:xfrm>
            <a:off x="7386320" y="2385060"/>
            <a:ext cx="1800000" cy="575945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l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平均值函数 </a:t>
            </a:r>
            <a:endParaRPr lang="en-US" altLang="zh-CN" sz="2400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Times New Roman" panose="02020603050405020304"/>
            </a:endParaRPr>
          </a:p>
        </p:txBody>
      </p:sp>
      <p:sp>
        <p:nvSpPr>
          <p:cNvPr id="28" name="圆角矩形 28"/>
          <p:cNvSpPr/>
          <p:nvPr/>
        </p:nvSpPr>
        <p:spPr>
          <a:xfrm>
            <a:off x="7386320" y="3373755"/>
            <a:ext cx="1800000" cy="57600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计数功能</a:t>
            </a:r>
            <a:endParaRPr lang="en-US" altLang="zh-CN" sz="2400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Times New Roman" panose="02020603050405020304"/>
            </a:endParaRPr>
          </a:p>
        </p:txBody>
      </p:sp>
      <p:sp>
        <p:nvSpPr>
          <p:cNvPr id="29" name="圆角矩形 29"/>
          <p:cNvSpPr/>
          <p:nvPr/>
        </p:nvSpPr>
        <p:spPr>
          <a:xfrm>
            <a:off x="7386320" y="4362450"/>
            <a:ext cx="1800000" cy="576000"/>
          </a:xfrm>
          <a:prstGeom prst="roundRect">
            <a:avLst/>
          </a:prstGeom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eaLnBrk="0" fontAlgn="base">
              <a:lnSpc>
                <a:spcPct val="100000"/>
              </a:lnSpc>
            </a:pPr>
            <a:r>
              <a:rPr lang="en-US" altLang="zh-CN" sz="2400" ker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rPr>
              <a:t>排序功能</a:t>
            </a:r>
            <a:endParaRPr lang="en-US" altLang="zh-CN" sz="2400" kern="0">
              <a:solidFill>
                <a:srgbClr val="000000"/>
              </a:solidFill>
              <a:latin typeface="Arial" panose="020B0604020202020204"/>
              <a:ea typeface="Arial" panose="020B0604020202020204"/>
              <a:cs typeface="Arial" panose="020B0604020202020204"/>
              <a:sym typeface="Times New Roman" panose="02020603050405020304"/>
            </a:endParaRPr>
          </a:p>
        </p:txBody>
      </p:sp>
      <p:cxnSp>
        <p:nvCxnSpPr>
          <p:cNvPr id="8" name="直接连接符 7"/>
          <p:cNvCxnSpPr>
            <a:stCxn id="22" idx="3"/>
            <a:endCxn id="29" idx="1"/>
          </p:cNvCxnSpPr>
          <p:nvPr/>
        </p:nvCxnSpPr>
        <p:spPr>
          <a:xfrm>
            <a:off x="5821045" y="2672715"/>
            <a:ext cx="1565275" cy="19780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7" idx="3"/>
            <a:endCxn id="28" idx="1"/>
          </p:cNvCxnSpPr>
          <p:nvPr/>
        </p:nvCxnSpPr>
        <p:spPr>
          <a:xfrm>
            <a:off x="5821045" y="3662045"/>
            <a:ext cx="15652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21" idx="3"/>
            <a:endCxn id="24" idx="1"/>
          </p:cNvCxnSpPr>
          <p:nvPr/>
        </p:nvCxnSpPr>
        <p:spPr>
          <a:xfrm flipV="1">
            <a:off x="5821045" y="2673350"/>
            <a:ext cx="1565275" cy="19773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4" name="图形"/>
          <p:cNvGrpSpPr/>
          <p:nvPr/>
        </p:nvGrpSpPr>
        <p:grpSpPr>
          <a:xfrm>
            <a:off x="1816735" y="703580"/>
            <a:ext cx="3561080" cy="624840"/>
            <a:chOff x="9792" y="2872"/>
            <a:chExt cx="3609" cy="984"/>
          </a:xfrm>
        </p:grpSpPr>
        <p:sp>
          <p:nvSpPr>
            <p:cNvPr id="9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0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三：连一连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288226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3" name="图形"/>
          <p:cNvSpPr txBox="1"/>
          <p:nvPr/>
        </p:nvSpPr>
        <p:spPr>
          <a:xfrm>
            <a:off x="1586230" y="1526540"/>
            <a:ext cx="100012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电子表格的数据管理工具还有很多。和小组同学一起探索，了解不同数据管理工具能够实现的功能。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47165" y="1717040"/>
            <a:ext cx="560070" cy="56007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7"/>
            </p:custDataLst>
          </p:nvPr>
        </p:nvGraphicFramePr>
        <p:xfrm>
          <a:off x="1746250" y="3222625"/>
          <a:ext cx="896493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0000"/>
                <a:gridCol w="3847465"/>
                <a:gridCol w="3847465"/>
              </a:tblGrid>
              <a:tr h="556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序</a:t>
                      </a:r>
                      <a:r>
                        <a:rPr lang="en-US" altLang="zh-CN" sz="2400"/>
                        <a:t> </a:t>
                      </a:r>
                      <a:r>
                        <a:rPr lang="zh-CN" altLang="en-US" sz="2400"/>
                        <a:t>号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数</a:t>
                      </a:r>
                      <a:r>
                        <a:rPr lang="en-US" altLang="zh-CN" sz="2400"/>
                        <a:t> </a:t>
                      </a:r>
                      <a:r>
                        <a:rPr lang="zh-CN" altLang="en-US" sz="2400"/>
                        <a:t>据</a:t>
                      </a:r>
                      <a:r>
                        <a:rPr lang="en-US" altLang="zh-CN" sz="2400"/>
                        <a:t> </a:t>
                      </a:r>
                      <a:r>
                        <a:rPr lang="zh-CN" altLang="en-US" sz="2400"/>
                        <a:t>管</a:t>
                      </a:r>
                      <a:r>
                        <a:rPr lang="en-US" altLang="zh-CN" sz="2400"/>
                        <a:t> </a:t>
                      </a:r>
                      <a:r>
                        <a:rPr lang="zh-CN" altLang="en-US" sz="2400"/>
                        <a:t>理</a:t>
                      </a:r>
                      <a:r>
                        <a:rPr lang="en-US" altLang="zh-CN" sz="2400"/>
                        <a:t> </a:t>
                      </a:r>
                      <a:r>
                        <a:rPr lang="zh-CN" altLang="en-US" sz="2400"/>
                        <a:t>工</a:t>
                      </a:r>
                      <a:r>
                        <a:rPr lang="en-US" altLang="zh-CN" sz="2400"/>
                        <a:t> </a:t>
                      </a:r>
                      <a:r>
                        <a:rPr lang="zh-CN" altLang="en-US" sz="2400"/>
                        <a:t>具</a:t>
                      </a:r>
                      <a:endParaRPr lang="zh-CN" altLang="en-US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/>
                        <a:t>功</a:t>
                      </a:r>
                      <a:r>
                        <a:rPr lang="en-US" altLang="zh-CN" sz="2400"/>
                        <a:t>    </a:t>
                      </a:r>
                      <a:r>
                        <a:rPr lang="zh-CN" altLang="en-US" sz="2400"/>
                        <a:t>能</a:t>
                      </a:r>
                      <a:endParaRPr lang="zh-CN" altLang="en-US" sz="2400"/>
                    </a:p>
                  </a:txBody>
                  <a:tcPr anchor="ctr" anchorCtr="0"/>
                </a:tc>
              </a:tr>
              <a:tr h="556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1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1800" b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556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2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5562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3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446145" y="3877310"/>
            <a:ext cx="2649855" cy="3657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自动填充公式</a:t>
            </a:r>
            <a:endParaRPr lang="zh-CN" altLang="en-US" sz="2000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46570" y="3737610"/>
            <a:ext cx="3944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在表格中任一单元格输入公式，该公式可填充应用到整列，确保计算一致</a:t>
            </a:r>
            <a:endParaRPr lang="zh-CN" altLang="en-US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4090" y="4398010"/>
            <a:ext cx="13627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在线协作</a:t>
            </a:r>
            <a:endParaRPr lang="zh-CN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46570" y="44284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实现在线表格多人同时编辑协作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46145" y="5010150"/>
            <a:ext cx="1981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多级汇总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46570" y="4949190"/>
            <a:ext cx="36823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可以嵌套多个级别的分类汇总</a:t>
            </a:r>
            <a:endParaRPr lang="zh-CN" altLang="en-US" sz="2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9" grpId="0"/>
      <p:bldP spid="19" grpId="1"/>
      <p:bldP spid="21" grpId="0"/>
      <p:bldP spid="2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54871" y="2725101"/>
            <a:ext cx="5080000" cy="374015"/>
          </a:xfrm>
          <a:prstGeom prst="rect">
            <a:avLst/>
          </a:prstGeom>
        </p:spPr>
        <p:txBody>
          <a:bodyPr>
            <a:spAutoFit/>
          </a:bodyPr>
          <a:p>
            <a:pPr marL="3778885" indent="4445" algn="l" defTabSz="266700" eaLnBrk="0" fontAlgn="base">
              <a:lnSpc>
                <a:spcPct val="115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231F20"/>
                </a:solidFill>
                <a:latin typeface="仿宋" panose="02010609060101010101" charset="-122"/>
                <a:ea typeface="仿宋" panose="02010609060101010101" charset="-122"/>
              </a:rPr>
              <a:t> </a:t>
            </a:r>
            <a:endParaRPr lang="zh-CN" altLang="en-US" sz="1600">
              <a:solidFill>
                <a:srgbClr val="231F2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3426460" y="1643380"/>
          <a:ext cx="5801995" cy="371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6" imgW="4655820" imgH="2705100" progId="Paint.Picture">
                  <p:embed/>
                </p:oleObj>
              </mc:Choice>
              <mc:Fallback>
                <p:oleObj name="" r:id="rId16" imgW="4655820" imgH="2705100" progId="Paint.Picture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26460" y="1643380"/>
                        <a:ext cx="5801995" cy="371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8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857887"/>
            <a:ext cx="12192000" cy="609536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7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8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9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12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64865" y="4163695"/>
            <a:ext cx="12192000" cy="8968105"/>
            <a:chOff x="815" y="10755"/>
            <a:chExt cx="19200" cy="14123"/>
          </a:xfrm>
        </p:grpSpPr>
        <p:pic>
          <p:nvPicPr>
            <p:cNvPr id="3" name="图形" descr="643bea698bdff67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tretch>
              <a:fillRect/>
            </a:stretch>
          </p:blipFill>
          <p:spPr>
            <a:xfrm>
              <a:off x="815" y="15278"/>
              <a:ext cx="19200" cy="9600"/>
            </a:xfrm>
            <a:prstGeom prst="rect">
              <a:avLst/>
            </a:prstGeom>
          </p:spPr>
        </p:pic>
        <p:sp>
          <p:nvSpPr>
            <p:cNvPr id="15" name="图形"/>
            <p:cNvSpPr/>
            <p:nvPr>
              <p:custDataLst>
                <p:tags r:id="rId15"/>
              </p:custDataLst>
            </p:nvPr>
          </p:nvSpPr>
          <p:spPr>
            <a:xfrm>
              <a:off x="5799" y="10755"/>
              <a:ext cx="2900" cy="3673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8" name="图形"/>
            <p:cNvSpPr txBox="1"/>
            <p:nvPr>
              <p:custDataLst>
                <p:tags r:id="rId16"/>
              </p:custDataLst>
            </p:nvPr>
          </p:nvSpPr>
          <p:spPr>
            <a:xfrm>
              <a:off x="6950" y="11074"/>
              <a:ext cx="1680" cy="144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r"/>
              <a:r>
                <a:rPr lang="en-US" altLang="zh-CN" sz="6000">
                  <a:solidFill>
                    <a:schemeClr val="accent1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05</a:t>
              </a:r>
              <a:endPara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7" name="图形"/>
            <p:cNvSpPr txBox="1"/>
            <p:nvPr>
              <p:custDataLst>
                <p:tags r:id="rId17"/>
              </p:custDataLst>
            </p:nvPr>
          </p:nvSpPr>
          <p:spPr>
            <a:xfrm>
              <a:off x="5976" y="11584"/>
              <a:ext cx="1184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FIVE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7" name="图形"/>
            <p:cNvSpPr txBox="1"/>
            <p:nvPr>
              <p:custDataLst>
                <p:tags r:id="rId18"/>
              </p:custDataLst>
            </p:nvPr>
          </p:nvSpPr>
          <p:spPr>
            <a:xfrm>
              <a:off x="5976" y="12732"/>
              <a:ext cx="2546" cy="74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课堂小结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34" name="图形"/>
          <p:cNvGrpSpPr/>
          <p:nvPr/>
        </p:nvGrpSpPr>
        <p:grpSpPr>
          <a:xfrm>
            <a:off x="2886996" y="1680845"/>
            <a:ext cx="6627439" cy="4705428"/>
            <a:chOff x="1516" y="3675"/>
            <a:chExt cx="13309" cy="10624"/>
          </a:xfrm>
        </p:grpSpPr>
        <p:sp>
          <p:nvSpPr>
            <p:cNvPr id="33" name="图形"/>
            <p:cNvSpPr/>
            <p:nvPr>
              <p:custDataLst>
                <p:tags r:id="rId19"/>
              </p:custDataLst>
            </p:nvPr>
          </p:nvSpPr>
          <p:spPr>
            <a:xfrm>
              <a:off x="6529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20"/>
              </p:custDataLst>
            </p:nvPr>
          </p:nvSpPr>
          <p:spPr>
            <a:xfrm>
              <a:off x="3869" y="9281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21"/>
              </p:custDataLst>
            </p:nvPr>
          </p:nvSpPr>
          <p:spPr>
            <a:xfrm>
              <a:off x="6574" y="5103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22"/>
              </p:custDataLst>
            </p:nvPr>
          </p:nvSpPr>
          <p:spPr>
            <a:xfrm>
              <a:off x="3995" y="10797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6616" y="4845"/>
              <a:ext cx="1738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3922" y="10557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2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26"/>
              </p:custDataLst>
            </p:nvPr>
          </p:nvSpPr>
          <p:spPr>
            <a:xfrm>
              <a:off x="11198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2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1198" y="4883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29"/>
              </p:custDataLst>
            </p:nvPr>
          </p:nvSpPr>
          <p:spPr>
            <a:xfrm>
              <a:off x="11370" y="5150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30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3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3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33"/>
              </p:custDataLst>
            </p:nvPr>
          </p:nvSpPr>
          <p:spPr>
            <a:xfrm>
              <a:off x="792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6751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2769" y="4173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36"/>
              </p:custDataLst>
            </p:nvPr>
          </p:nvSpPr>
          <p:spPr>
            <a:xfrm>
              <a:off x="11395" y="6384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37"/>
              </p:custDataLst>
            </p:nvPr>
          </p:nvSpPr>
          <p:spPr>
            <a:xfrm>
              <a:off x="5443" y="9740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38"/>
              </p:custDataLst>
            </p:nvPr>
          </p:nvSpPr>
          <p:spPr>
            <a:xfrm>
              <a:off x="4056" y="12001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3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40"/>
              </p:custDataLst>
            </p:nvPr>
          </p:nvSpPr>
          <p:spPr>
            <a:xfrm>
              <a:off x="6742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41"/>
              </p:custDataLst>
            </p:nvPr>
          </p:nvSpPr>
          <p:spPr>
            <a:xfrm>
              <a:off x="11514" y="8126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42"/>
              </p:custDataLst>
            </p:nvPr>
          </p:nvSpPr>
          <p:spPr>
            <a:xfrm>
              <a:off x="4282" y="13693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sp>
        <p:nvSpPr>
          <p:cNvPr id="14" name="图形"/>
          <p:cNvSpPr/>
          <p:nvPr>
            <p:custDataLst>
              <p:tags r:id="rId43"/>
            </p:custDataLst>
          </p:nvPr>
        </p:nvSpPr>
        <p:spPr>
          <a:xfrm>
            <a:off x="6551930" y="480758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44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-2540" y="228155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303145" y="1536700"/>
            <a:ext cx="8061961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图书管理员的工作可不简单，除了做好日常的管理，还要了解哪些书是同学们的热门之选，更要发现那些内容优质却少人问津的书，以便通过不断更新图书品种和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图书推荐目录来激发同学们的阅读热情。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 fontAlgn="auto">
              <a:lnSpc>
                <a:spcPct val="150000"/>
              </a:lnSpc>
            </a:pP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  <p:pic>
        <p:nvPicPr>
          <p:cNvPr id="4" name="http://photo-static-api.fotomore.com/creative/vcg/400/new/VCG211239793055.jpg?uid=386&amp;timestamp=1738724960&amp;sign=e59a1a65186987dec633e326489b2b09" descr="templates\picture_hover\&amp;pky250_sjzg_VCG211239793055&amp;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66100" y="4102100"/>
            <a:ext cx="3808730" cy="274701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605599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016000" y="1306195"/>
            <a:ext cx="10801350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ts val="3500"/>
              </a:lnSpc>
              <a:buClrTx/>
              <a:buSzTx/>
              <a:buNone/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请打开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学校图书馆图书借阅数据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电子表格，并对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借阅量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一列进行排序。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56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816" y="2872"/>
              <a:ext cx="3569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16000" y="1326515"/>
            <a:ext cx="625475" cy="625475"/>
          </a:xfrm>
          <a:prstGeom prst="rect">
            <a:avLst/>
          </a:prstGeom>
        </p:spPr>
      </p:pic>
      <p:pic>
        <p:nvPicPr>
          <p:cNvPr id="8" name="图片 7" descr="图7（P13）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18105" y="1885950"/>
            <a:ext cx="7452995" cy="344741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842510" y="1988185"/>
            <a:ext cx="535305" cy="67945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91320" y="3018155"/>
            <a:ext cx="687705" cy="4749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88485" y="5231130"/>
            <a:ext cx="762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……</a:t>
            </a:r>
            <a:endParaRPr lang="en-US" altLang="zh-CN"/>
          </a:p>
        </p:txBody>
      </p:sp>
      <p:pic>
        <p:nvPicPr>
          <p:cNvPr id="10" name="图片 9" descr="2"/>
          <p:cNvPicPr>
            <a:picLocks noChangeAspect="1"/>
          </p:cNvPicPr>
          <p:nvPr/>
        </p:nvPicPr>
        <p:blipFill>
          <a:blip r:embed="rId15"/>
          <a:srcRect t="31213" r="758"/>
          <a:stretch>
            <a:fillRect/>
          </a:stretch>
        </p:blipFill>
        <p:spPr>
          <a:xfrm>
            <a:off x="2618105" y="5528310"/>
            <a:ext cx="7452995" cy="88582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 dirty="0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89125" y="2943860"/>
            <a:ext cx="3568065" cy="1858645"/>
            <a:chOff x="1769" y="5329"/>
            <a:chExt cx="8539" cy="2525"/>
          </a:xfrm>
        </p:grpSpPr>
        <p:sp>
          <p:nvSpPr>
            <p:cNvPr id="9" name="图形"/>
            <p:cNvSpPr txBox="1"/>
            <p:nvPr/>
          </p:nvSpPr>
          <p:spPr>
            <a:xfrm>
              <a:off x="2815" y="5553"/>
              <a:ext cx="6447" cy="166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457200" algn="l" fontAlgn="auto">
                <a:lnSpc>
                  <a:spcPts val="3580"/>
                </a:lnSpc>
              </a:pP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滚动鼠标，快速找到借阅次数最多和最少的图书。</a:t>
              </a: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1769" y="5329"/>
              <a:ext cx="8539" cy="252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0" y="3976370"/>
            <a:ext cx="2245995" cy="2357755"/>
          </a:xfrm>
          <a:prstGeom prst="rect">
            <a:avLst/>
          </a:prstGeom>
        </p:spPr>
      </p:pic>
      <p:pic>
        <p:nvPicPr>
          <p:cNvPr id="19" name="图片 18" descr="小学壮壮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618345" y="4311650"/>
            <a:ext cx="1865630" cy="210375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0">
            <a:off x="6988175" y="2862580"/>
            <a:ext cx="3948430" cy="2211070"/>
            <a:chOff x="2364" y="3656"/>
            <a:chExt cx="8539" cy="3904"/>
          </a:xfrm>
        </p:grpSpPr>
        <p:sp>
          <p:nvSpPr>
            <p:cNvPr id="20" name="图形"/>
            <p:cNvSpPr txBox="1"/>
            <p:nvPr/>
          </p:nvSpPr>
          <p:spPr>
            <a:xfrm>
              <a:off x="3362" y="4337"/>
              <a:ext cx="7130" cy="300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457200" algn="l" fontAlgn="auto">
                <a:lnSpc>
                  <a:spcPct val="100000"/>
                </a:lnSpc>
              </a:pPr>
              <a:r>
                <a:rPr lang="en-US" altLang="zh-CN" sz="2400" b="1" spc="-20" dirty="0">
                  <a:solidFill>
                    <a:srgbClr val="FF0000"/>
                  </a:solidFill>
                  <a:ea typeface="楷体" panose="02010609060101010101" charset="-122"/>
                </a:rPr>
                <a:t> </a:t>
              </a:r>
              <a:r>
                <a:rPr lang="en-US" altLang="zh-CN" sz="2400" b="1" spc="-20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我使用电子表格“排序”工具，马上就能找到借阅量排在最前面和最后面的图书</a:t>
              </a:r>
              <a:r>
                <a:rPr lang="zh-CN" altLang="en-US" sz="2400" b="1" spc="-20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 b="1" spc="-20" dirty="0">
                <a:solidFill>
                  <a:srgbClr val="FF0000"/>
                </a:solidFill>
                <a:ea typeface="楷体" panose="02010609060101010101" charset="-122"/>
              </a:endParaRPr>
            </a:p>
            <a:p>
              <a:pPr indent="457200" algn="just" fontAlgn="auto">
                <a:lnSpc>
                  <a:spcPts val="3580"/>
                </a:lnSpc>
              </a:pP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21" name="云形标注 7"/>
            <p:cNvSpPr/>
            <p:nvPr/>
          </p:nvSpPr>
          <p:spPr>
            <a:xfrm rot="20880000" flipH="1">
              <a:off x="2364" y="3656"/>
              <a:ext cx="8539" cy="3904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图形"/>
          <p:cNvSpPr txBox="1"/>
          <p:nvPr/>
        </p:nvSpPr>
        <p:spPr>
          <a:xfrm>
            <a:off x="1257300" y="1406525"/>
            <a:ext cx="9866630" cy="1886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学校图书馆每个学期都会公布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图书借阅排行榜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，如何在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学校图书馆图书借阅数据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电子表格中快速找到最受欢迎和关注度暂时不高的图书呢？小美和壮壮有不同看法。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你认为小美和壮壮谁的方法好呢？为什么？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4" name="图片 3" descr="小组讨论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412875" y="1406525"/>
            <a:ext cx="474980" cy="474980"/>
          </a:xfrm>
          <a:prstGeom prst="rect">
            <a:avLst/>
          </a:prstGeom>
        </p:spPr>
      </p:pic>
      <p:grpSp>
        <p:nvGrpSpPr>
          <p:cNvPr id="13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22" name="图形"/>
            <p:cNvSpPr/>
            <p:nvPr>
              <p:custDataLst>
                <p:tags r:id="rId15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23" name="图形" descr="343435383038393b343532383537393bd0d0d2b5b6a8cebb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5" name="图形"/>
          <p:cNvGrpSpPr/>
          <p:nvPr/>
        </p:nvGrpSpPr>
        <p:grpSpPr>
          <a:xfrm>
            <a:off x="1816735" y="627380"/>
            <a:ext cx="3561715" cy="624840"/>
            <a:chOff x="9792" y="2872"/>
            <a:chExt cx="3609" cy="984"/>
          </a:xfrm>
        </p:grpSpPr>
        <p:sp>
          <p:nvSpPr>
            <p:cNvPr id="6" name="图形"/>
            <p:cNvSpPr/>
            <p:nvPr>
              <p:custDataLst>
                <p:tags r:id="rId18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9816" y="2872"/>
              <a:ext cx="3569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2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122045" y="1414780"/>
            <a:ext cx="1030097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选一选：小花使用电子表格对书籍借阅数据进行排序，她首先按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总借阅量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列进行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____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排序，找最受欢迎的书；然后再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____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排序，找借阅量最低的书。（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ct val="1500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A.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升序，降序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B.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降序，升序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ct val="150000"/>
              </a:lnSpc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C.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升序，升序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D.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降序，降序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94765" y="141478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04355" y="2567940"/>
            <a:ext cx="484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B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2745" y="4686935"/>
            <a:ext cx="96151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填一填：从表格的排序结果中发现，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_______________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_____________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等图书比较受欢迎；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_______________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、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______________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等图书借阅量比较少。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0" name="图片 9" descr="VR射击游戏体验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458595" y="4577080"/>
            <a:ext cx="625475" cy="6254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15515" y="5587365"/>
            <a:ext cx="1758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经济学原理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49425" y="5126990"/>
            <a:ext cx="2522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猪八戒吃西瓜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36840" y="4688840"/>
            <a:ext cx="2479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小熊维尼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02220" y="5098415"/>
            <a:ext cx="2479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微观经济学</a:t>
            </a:r>
            <a:r>
              <a:rPr lang="en-US" altLang="zh-CN" sz="2400" b="1"/>
              <a:t>         </a:t>
            </a:r>
            <a:endParaRPr lang="en-US" altLang="zh-CN" sz="2400" b="1"/>
          </a:p>
        </p:txBody>
      </p:sp>
      <p:grpSp>
        <p:nvGrpSpPr>
          <p:cNvPr id="8" name="图形"/>
          <p:cNvGrpSpPr/>
          <p:nvPr/>
        </p:nvGrpSpPr>
        <p:grpSpPr>
          <a:xfrm>
            <a:off x="1816735" y="627380"/>
            <a:ext cx="3561715" cy="624840"/>
            <a:chOff x="9792" y="2872"/>
            <a:chExt cx="3609" cy="984"/>
          </a:xfrm>
        </p:grpSpPr>
        <p:sp>
          <p:nvSpPr>
            <p:cNvPr id="13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5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816" y="2872"/>
              <a:ext cx="3569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一：练一练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2" grpId="0"/>
      <p:bldP spid="22" grpId="1"/>
      <p:bldP spid="21" grpId="0"/>
      <p:bldP spid="21" grpId="1"/>
      <p:bldP spid="23" grpId="0"/>
      <p:bldP spid="23" grpId="1"/>
      <p:bldP spid="18" grpId="0"/>
      <p:bldP spid="1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6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183005" y="1657350"/>
            <a:ext cx="1030097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14" name="图形"/>
          <p:cNvGrpSpPr/>
          <p:nvPr/>
        </p:nvGrpSpPr>
        <p:grpSpPr>
          <a:xfrm>
            <a:off x="1816735" y="627380"/>
            <a:ext cx="3916861" cy="624840"/>
            <a:chOff x="9792" y="2872"/>
            <a:chExt cx="2383" cy="984"/>
          </a:xfrm>
        </p:grpSpPr>
        <p:sp>
          <p:nvSpPr>
            <p:cNvPr id="16" name="图形"/>
            <p:cNvSpPr/>
            <p:nvPr>
              <p:custDataLst>
                <p:tags r:id="rId5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6"/>
              </p:custDataLst>
            </p:nvPr>
          </p:nvSpPr>
          <p:spPr>
            <a:xfrm>
              <a:off x="9863" y="2872"/>
              <a:ext cx="231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二：算一算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732155" y="538480"/>
            <a:ext cx="1084580" cy="713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16735" y="1557020"/>
            <a:ext cx="93262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学校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2024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年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月举办的读书月活动如火如荼，我们如何运用数据来评估活动效果？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9" name="云形标注 18"/>
          <p:cNvSpPr/>
          <p:nvPr/>
        </p:nvSpPr>
        <p:spPr>
          <a:xfrm rot="720000">
            <a:off x="4006850" y="2609850"/>
            <a:ext cx="4156710" cy="2099310"/>
          </a:xfrm>
          <a:prstGeom prst="cloudCallou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zzz</a:t>
            </a:r>
            <a:endParaRPr lang="en-US" altLang="zh-CN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620" y="4042410"/>
            <a:ext cx="2108200" cy="22136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66945" y="3009900"/>
            <a:ext cx="2993390" cy="14351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我想通过比较我们小组在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3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月和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月的人均借阅量来判断活动效果，下面是我筛选出来的数据。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2060575" y="1444625"/>
          <a:ext cx="591820" cy="608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1" imgW="838200" imgH="845820" progId="Paint.Picture">
                  <p:embed/>
                </p:oleObj>
              </mc:Choice>
              <mc:Fallback>
                <p:oleObj name="" r:id="rId11" imgW="838200" imgH="845820" progId="Paint.Picture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60575" y="1444625"/>
                        <a:ext cx="591820" cy="608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http://photo-static-api.fotomore.com/creative/vcg/400/new/VCG211239793055.jpg?uid=386&amp;timestamp=1738724960&amp;sign=e59a1a65186987dec633e326489b2b09" descr="templates\picture_hover\&amp;pky250_sjzg_VCG211239793055&amp;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720455" y="4187825"/>
            <a:ext cx="3227705" cy="232854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1123950" y="454660"/>
            <a:ext cx="10630535" cy="59645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我想通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提升了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过比较我们小组在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3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月和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4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月的人均借阅量来判断活动效果，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下面是我筛选出来的数据。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15" name="文本框 14"/>
          <p:cNvSpPr txBox="1"/>
          <p:nvPr/>
        </p:nvSpPr>
        <p:spPr>
          <a:xfrm>
            <a:off x="1642745" y="1252220"/>
            <a:ext cx="9624060" cy="509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学校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2024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人均借阅量数据表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2" name="图片 21" descr="图1（P14）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3220" y="1651000"/>
            <a:ext cx="7799705" cy="155130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290060" y="3202305"/>
            <a:ext cx="4766310" cy="469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学校2024年4月读书月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人均借阅量数据表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51305" y="5255260"/>
            <a:ext cx="9821545" cy="1264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该小组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月的人均借阅量是</a:t>
            </a:r>
            <a:r>
              <a:rPr lang="en-US" altLang="zh-CN" sz="2400" b="1" u="sng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本，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月是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____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本，因为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4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月比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月每人借阅图书</a:t>
            </a:r>
            <a:r>
              <a:rPr lang="en-US" altLang="zh-CN" sz="2400" b="1" u="sng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，所以读书月活动</a:t>
            </a:r>
            <a:r>
              <a:rPr lang="en-US" altLang="zh-CN" sz="2400" b="1" u="sng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</a:t>
            </a:r>
            <a:r>
              <a:rPr lang="en-US" altLang="zh-CN" sz="2400" b="1" u="sng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（填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提升了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或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没有提升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）该小组同学的阅读兴趣。</a:t>
            </a:r>
            <a:endParaRPr lang="zh-CN" altLang="en-US" sz="2400"/>
          </a:p>
        </p:txBody>
      </p:sp>
      <p:sp>
        <p:nvSpPr>
          <p:cNvPr id="29" name="文本框 28"/>
          <p:cNvSpPr txBox="1"/>
          <p:nvPr/>
        </p:nvSpPr>
        <p:spPr>
          <a:xfrm>
            <a:off x="5939155" y="5246370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76845" y="5237480"/>
            <a:ext cx="679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93840" y="5594350"/>
            <a:ext cx="1154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提升了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21685" y="5625465"/>
            <a:ext cx="1120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图形"/>
          <p:cNvGrpSpPr/>
          <p:nvPr/>
        </p:nvGrpSpPr>
        <p:grpSpPr>
          <a:xfrm>
            <a:off x="1816735" y="627380"/>
            <a:ext cx="3867551" cy="624840"/>
            <a:chOff x="9792" y="2872"/>
            <a:chExt cx="2353" cy="984"/>
          </a:xfrm>
        </p:grpSpPr>
        <p:sp>
          <p:nvSpPr>
            <p:cNvPr id="4" name="图形"/>
            <p:cNvSpPr/>
            <p:nvPr>
              <p:custDataLst>
                <p:tags r:id="rId11"/>
              </p:custDataLst>
            </p:nvPr>
          </p:nvSpPr>
          <p:spPr>
            <a:xfrm>
              <a:off x="9792" y="2887"/>
              <a:ext cx="231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7" name="图形"/>
            <p:cNvSpPr txBox="1"/>
            <p:nvPr>
              <p:custDataLst>
                <p:tags r:id="rId12"/>
              </p:custDataLst>
            </p:nvPr>
          </p:nvSpPr>
          <p:spPr>
            <a:xfrm>
              <a:off x="9833" y="2872"/>
              <a:ext cx="231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二：算一算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03220" y="3601085"/>
            <a:ext cx="7757160" cy="1686560"/>
            <a:chOff x="4572" y="5671"/>
            <a:chExt cx="12216" cy="2656"/>
          </a:xfrm>
        </p:grpSpPr>
        <p:pic>
          <p:nvPicPr>
            <p:cNvPr id="23" name="图片 22" descr="图2（P14）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572" y="5671"/>
              <a:ext cx="12216" cy="2431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3835" y="7667"/>
              <a:ext cx="381" cy="66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en-US" altLang="zh-CN" sz="1600"/>
                <a:t>5</a:t>
              </a:r>
              <a:endParaRPr lang="en-US" altLang="zh-CN" sz="1600"/>
            </a:p>
          </p:txBody>
        </p:sp>
      </p:grp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0" grpId="0"/>
      <p:bldP spid="30" grpId="1"/>
      <p:bldP spid="32" grpId="0"/>
      <p:bldP spid="32" grpId="1"/>
      <p:bldP spid="31" grpId="0"/>
      <p:bldP spid="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·</a:t>
            </a:r>
            <a:endParaRPr lang="en-US" dirty="0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816735" y="646430"/>
            <a:ext cx="356108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9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0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三：练一练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07845" y="2958465"/>
            <a:ext cx="3400425" cy="1980565"/>
            <a:chOff x="1574" y="5349"/>
            <a:chExt cx="8927" cy="2691"/>
          </a:xfrm>
        </p:grpSpPr>
        <p:sp>
          <p:nvSpPr>
            <p:cNvPr id="9" name="图形"/>
            <p:cNvSpPr txBox="1"/>
            <p:nvPr/>
          </p:nvSpPr>
          <p:spPr>
            <a:xfrm>
              <a:off x="2817" y="5664"/>
              <a:ext cx="6447" cy="166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0" algn="l" fontAlgn="auto">
                <a:lnSpc>
                  <a:spcPct val="100000"/>
                </a:lnSpc>
              </a:pPr>
              <a:r>
                <a:rPr lang="en-US" altLang="zh-CN" sz="20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20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可以通过对比</a:t>
              </a:r>
              <a:r>
                <a:rPr lang="en-US" altLang="zh-CN" sz="20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en-US" sz="20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月和</a:t>
              </a:r>
              <a:r>
                <a:rPr lang="en-US" altLang="zh-CN" sz="20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en-US" sz="20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月的人均借阅量，进一步评估学校读书月活动的效果。</a:t>
              </a:r>
              <a:r>
                <a:rPr lang="en-US" altLang="zh-CN" sz="2400" b="1" spc="-20" dirty="0">
                  <a:solidFill>
                    <a:srgbClr val="FF0000"/>
                  </a:solidFill>
                  <a:effectLst/>
                  <a:ea typeface="楷体" panose="02010609060101010101" charset="-122"/>
                  <a:cs typeface="楷体" panose="02010609060101010101" charset="-122"/>
                </a:rPr>
                <a:t> 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1574" y="5349"/>
              <a:ext cx="8927" cy="2691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0" y="3976370"/>
            <a:ext cx="2245995" cy="2357755"/>
          </a:xfrm>
          <a:prstGeom prst="rect">
            <a:avLst/>
          </a:prstGeom>
        </p:spPr>
      </p:pic>
      <p:pic>
        <p:nvPicPr>
          <p:cNvPr id="19" name="图片 18" descr="小学壮壮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175750" y="3429000"/>
            <a:ext cx="1865630" cy="210375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0">
            <a:off x="5431276" y="1190118"/>
            <a:ext cx="5610294" cy="2744015"/>
            <a:chOff x="-1003" y="703"/>
            <a:chExt cx="12133" cy="4845"/>
          </a:xfrm>
        </p:grpSpPr>
        <p:sp>
          <p:nvSpPr>
            <p:cNvPr id="20" name="图形"/>
            <p:cNvSpPr txBox="1"/>
            <p:nvPr/>
          </p:nvSpPr>
          <p:spPr>
            <a:xfrm>
              <a:off x="56" y="1653"/>
              <a:ext cx="10058" cy="3528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indent="457200" algn="l" fontAlgn="auto">
                <a:lnSpc>
                  <a:spcPct val="10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小美，你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计算了你们小组同学的人均借阅量，但是想知道全校的读书月活动效果怎么样，就需要计算更多的数据。如果要算出全校学生人均借阅量，有比人工计算更快速、精准的方法吗？</a:t>
              </a:r>
              <a:endParaRPr lang="zh-CN" altLang="en-US" sz="2000" b="1" spc="-20" dirty="0">
                <a:solidFill>
                  <a:srgbClr val="FF0000"/>
                </a:solidFill>
                <a:ea typeface="楷体" panose="02010609060101010101" charset="-122"/>
              </a:endParaRPr>
            </a:p>
            <a:p>
              <a:pPr indent="457200" algn="just" fontAlgn="auto">
                <a:lnSpc>
                  <a:spcPts val="3580"/>
                </a:lnSpc>
              </a:pPr>
              <a:endParaRPr lang="zh-CN" altLang="en-US" sz="2000" b="1" spc="-2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21" name="云形标注 7"/>
            <p:cNvSpPr/>
            <p:nvPr/>
          </p:nvSpPr>
          <p:spPr>
            <a:xfrm rot="20880000" flipH="1">
              <a:off x="-1003" y="703"/>
              <a:ext cx="12133" cy="484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spc="-2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</p:grpSp>
      <p:grpSp>
        <p:nvGrpSpPr>
          <p:cNvPr id="13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22" name="图形"/>
            <p:cNvSpPr/>
            <p:nvPr>
              <p:custDataLst>
                <p:tags r:id="rId15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23" name="图形" descr="343435383038393b343532383537393bd0d0d2b5b6a8cebb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TABLE_ENDDRAG_ORIGIN_RECT" val="705*175"/>
  <p:tag name="TABLE_ENDDRAG_RECT" val="137*253*705*175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29&quot;:[50000159],&quot;65&quot;:[20205081]}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8.xml><?xml version="1.0" encoding="utf-8"?>
<p:tagLst xmlns:p="http://schemas.openxmlformats.org/presentationml/2006/main">
  <p:tag name="KSO_WPP_MARK_KEY" val="400b9df3-a7be-4b66-9d6c-4f3e33f4b1e6"/>
  <p:tag name="COMMONDATA" val="eyJoZGlkIjoiNDNjYmQxODk4NTNlMDc5MjUwM2U4ZWZhMWVjMGMyMzkifQ=="/>
  <p:tag name="resource_record_key" val="{&quot;29&quot;:[50000159],&quot;65&quot;:[20205081]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1768</Words>
  <Application>WPS 演示</Application>
  <PresentationFormat>宽屏</PresentationFormat>
  <Paragraphs>207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</vt:lpstr>
      <vt:lpstr>仿宋</vt:lpstr>
      <vt:lpstr>Arial Unicode MS</vt:lpstr>
      <vt:lpstr>思源黑体旧字形 Light</vt:lpstr>
      <vt:lpstr>第一PPT，www.1ppt.com​</vt:lpstr>
      <vt:lpstr>自定义设计方案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525</cp:revision>
  <dcterms:created xsi:type="dcterms:W3CDTF">2019-06-19T02:08:00Z</dcterms:created>
  <dcterms:modified xsi:type="dcterms:W3CDTF">2025-11-19T09:22:17Z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8924FEF4E1EB4860B2885718CDCB4A11_13</vt:lpwstr>
  </property>
</Properties>
</file>