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7.svg" ContentType="image/svg+xml"/>
  <Override PartName="/ppt/media/image25.svg" ContentType="image/svg+xml"/>
  <Override PartName="/ppt/media/image27.svg" ContentType="image/svg+xml"/>
  <Override PartName="/ppt/media/image30.svg" ContentType="image/svg+xml"/>
  <Override PartName="/ppt/media/image33.svg" ContentType="image/svg+xml"/>
  <Override PartName="/ppt/media/image3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20"/>
  </p:notesMasterIdLst>
  <p:handoutMasterIdLst>
    <p:handoutMasterId r:id="rId21"/>
  </p:handoutMasterIdLst>
  <p:sldIdLst>
    <p:sldId id="409" r:id="rId4"/>
    <p:sldId id="410" r:id="rId5"/>
    <p:sldId id="519" r:id="rId6"/>
    <p:sldId id="455" r:id="rId7"/>
    <p:sldId id="412" r:id="rId8"/>
    <p:sldId id="543" r:id="rId9"/>
    <p:sldId id="523" r:id="rId10"/>
    <p:sldId id="539" r:id="rId11"/>
    <p:sldId id="540" r:id="rId12"/>
    <p:sldId id="521" r:id="rId13"/>
    <p:sldId id="544" r:id="rId14"/>
    <p:sldId id="522" r:id="rId15"/>
    <p:sldId id="489" r:id="rId16"/>
    <p:sldId id="486" r:id="rId17"/>
    <p:sldId id="491" r:id="rId18"/>
    <p:sldId id="416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7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2B9FE"/>
    <a:srgbClr val="F6CB39"/>
    <a:srgbClr val="F2C538"/>
    <a:srgbClr val="FFFFFF"/>
    <a:srgbClr val="31C3F3"/>
    <a:srgbClr val="59CEF5"/>
    <a:srgbClr val="91DDF9"/>
    <a:srgbClr val="64D1F6"/>
    <a:srgbClr val="FA90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207"/>
        <p:guide pos="388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7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image" Target="../media/image3.png"/><Relationship Id="rId5" Type="http://schemas.openxmlformats.org/officeDocument/2006/relationships/tags" Target="../tags/tag129.xml"/><Relationship Id="rId4" Type="http://schemas.openxmlformats.org/officeDocument/2006/relationships/image" Target="../media/image7.png"/><Relationship Id="rId3" Type="http://schemas.openxmlformats.org/officeDocument/2006/relationships/tags" Target="../tags/tag128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34.xml"/><Relationship Id="rId17" Type="http://schemas.openxmlformats.org/officeDocument/2006/relationships/image" Target="../media/image38.png"/><Relationship Id="rId16" Type="http://schemas.openxmlformats.org/officeDocument/2006/relationships/image" Target="../media/image37.png"/><Relationship Id="rId15" Type="http://schemas.openxmlformats.org/officeDocument/2006/relationships/image" Target="../media/image36.svg"/><Relationship Id="rId14" Type="http://schemas.openxmlformats.org/officeDocument/2006/relationships/image" Target="../media/image35.png"/><Relationship Id="rId13" Type="http://schemas.openxmlformats.org/officeDocument/2006/relationships/image" Target="../media/image25.svg"/><Relationship Id="rId12" Type="http://schemas.openxmlformats.org/officeDocument/2006/relationships/image" Target="../media/image24.png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tags" Target="../tags/tag12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8.xml"/><Relationship Id="rId7" Type="http://schemas.openxmlformats.org/officeDocument/2006/relationships/image" Target="../media/image38.png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image" Target="../media/image19.png"/><Relationship Id="rId1" Type="http://schemas.openxmlformats.org/officeDocument/2006/relationships/tags" Target="../tags/tag13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image" Target="../media/image3.png"/><Relationship Id="rId5" Type="http://schemas.openxmlformats.org/officeDocument/2006/relationships/tags" Target="../tags/tag141.xml"/><Relationship Id="rId4" Type="http://schemas.openxmlformats.org/officeDocument/2006/relationships/image" Target="../media/image7.png"/><Relationship Id="rId3" Type="http://schemas.openxmlformats.org/officeDocument/2006/relationships/tags" Target="../tags/tag140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46.xml"/><Relationship Id="rId17" Type="http://schemas.openxmlformats.org/officeDocument/2006/relationships/image" Target="../media/image20.png"/><Relationship Id="rId16" Type="http://schemas.openxmlformats.org/officeDocument/2006/relationships/image" Target="../media/image39.png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tags" Target="../tags/tag13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microsoft.com/office/2007/relationships/hdphoto" Target="../media/image15.wdp"/><Relationship Id="rId5" Type="http://schemas.openxmlformats.org/officeDocument/2006/relationships/image" Target="../media/image14.png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image" Target="../media/image19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50.xml"/><Relationship Id="rId1" Type="http://schemas.openxmlformats.org/officeDocument/2006/relationships/tags" Target="../tags/tag14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55.xml"/><Relationship Id="rId8" Type="http://schemas.openxmlformats.org/officeDocument/2006/relationships/image" Target="../media/image3.png"/><Relationship Id="rId7" Type="http://schemas.openxmlformats.org/officeDocument/2006/relationships/tags" Target="../tags/tag154.xml"/><Relationship Id="rId6" Type="http://schemas.openxmlformats.org/officeDocument/2006/relationships/image" Target="../media/image7.png"/><Relationship Id="rId5" Type="http://schemas.openxmlformats.org/officeDocument/2006/relationships/tags" Target="../tags/tag153.xml"/><Relationship Id="rId4" Type="http://schemas.openxmlformats.org/officeDocument/2006/relationships/image" Target="../media/image2.png"/><Relationship Id="rId3" Type="http://schemas.openxmlformats.org/officeDocument/2006/relationships/tags" Target="../tags/tag152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59.xml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image" Target="../media/image13.png"/><Relationship Id="rId10" Type="http://schemas.openxmlformats.org/officeDocument/2006/relationships/tags" Target="../tags/tag156.xml"/><Relationship Id="rId1" Type="http://schemas.openxmlformats.org/officeDocument/2006/relationships/tags" Target="../tags/tag15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1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image" Target="../media/image19.png"/><Relationship Id="rId1" Type="http://schemas.openxmlformats.org/officeDocument/2006/relationships/tags" Target="../tags/tag16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68.xml"/><Relationship Id="rId7" Type="http://schemas.openxmlformats.org/officeDocument/2006/relationships/image" Target="../media/image7.png"/><Relationship Id="rId6" Type="http://schemas.openxmlformats.org/officeDocument/2006/relationships/tags" Target="../tags/tag167.xml"/><Relationship Id="rId5" Type="http://schemas.openxmlformats.org/officeDocument/2006/relationships/image" Target="../media/image2.png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70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69.xml"/><Relationship Id="rId1" Type="http://schemas.openxmlformats.org/officeDocument/2006/relationships/tags" Target="../tags/tag16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41.xml"/><Relationship Id="rId7" Type="http://schemas.openxmlformats.org/officeDocument/2006/relationships/image" Target="../media/image7.png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6" Type="http://schemas.openxmlformats.org/officeDocument/2006/relationships/slideLayout" Target="../slideLayouts/slideLayout1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image" Target="../media/image12.png"/><Relationship Id="rId37" Type="http://schemas.openxmlformats.org/officeDocument/2006/relationships/tags" Target="../tags/tag69.xml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image" Target="../media/image3.png"/><Relationship Id="rId7" Type="http://schemas.openxmlformats.org/officeDocument/2006/relationships/tags" Target="../tags/tag80.xml"/><Relationship Id="rId6" Type="http://schemas.openxmlformats.org/officeDocument/2006/relationships/image" Target="../media/image7.png"/><Relationship Id="rId5" Type="http://schemas.openxmlformats.org/officeDocument/2006/relationships/tags" Target="../tags/tag79.xml"/><Relationship Id="rId4" Type="http://schemas.openxmlformats.org/officeDocument/2006/relationships/image" Target="../media/image2.png"/><Relationship Id="rId3" Type="http://schemas.openxmlformats.org/officeDocument/2006/relationships/tags" Target="../tags/tag78.xml"/><Relationship Id="rId2" Type="http://schemas.openxmlformats.org/officeDocument/2006/relationships/image" Target="../media/image1.pn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85.xml"/><Relationship Id="rId15" Type="http://schemas.microsoft.com/office/2007/relationships/hdphoto" Target="../media/image15.wdp"/><Relationship Id="rId14" Type="http://schemas.openxmlformats.org/officeDocument/2006/relationships/image" Target="../media/image14.png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image" Target="../media/image13.png"/><Relationship Id="rId10" Type="http://schemas.openxmlformats.org/officeDocument/2006/relationships/tags" Target="../tags/tag82.xml"/><Relationship Id="rId1" Type="http://schemas.openxmlformats.org/officeDocument/2006/relationships/tags" Target="../tags/tag7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image" Target="../media/image3.png"/><Relationship Id="rId5" Type="http://schemas.openxmlformats.org/officeDocument/2006/relationships/tags" Target="../tags/tag88.xml"/><Relationship Id="rId4" Type="http://schemas.openxmlformats.org/officeDocument/2006/relationships/image" Target="../media/image7.png"/><Relationship Id="rId3" Type="http://schemas.openxmlformats.org/officeDocument/2006/relationships/tags" Target="../tags/tag87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94.xml"/><Relationship Id="rId17" Type="http://schemas.openxmlformats.org/officeDocument/2006/relationships/tags" Target="../tags/tag93.xml"/><Relationship Id="rId16" Type="http://schemas.microsoft.com/office/2007/relationships/hdphoto" Target="../media/image10.wdp"/><Relationship Id="rId15" Type="http://schemas.openxmlformats.org/officeDocument/2006/relationships/image" Target="../media/image9.png"/><Relationship Id="rId14" Type="http://schemas.openxmlformats.org/officeDocument/2006/relationships/image" Target="../media/image18.png"/><Relationship Id="rId13" Type="http://schemas.openxmlformats.org/officeDocument/2006/relationships/image" Target="../media/image17.svg"/><Relationship Id="rId12" Type="http://schemas.openxmlformats.org/officeDocument/2006/relationships/image" Target="../media/image16.png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tags" Target="../tags/tag8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microsoft.com/office/2007/relationships/hdphoto" Target="../media/image15.wdp"/><Relationship Id="rId7" Type="http://schemas.openxmlformats.org/officeDocument/2006/relationships/image" Target="../media/image14.png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image" Target="../media/image19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9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image" Target="../media/image19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9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3.png"/><Relationship Id="rId5" Type="http://schemas.openxmlformats.org/officeDocument/2006/relationships/tags" Target="../tags/tag105.xml"/><Relationship Id="rId4" Type="http://schemas.openxmlformats.org/officeDocument/2006/relationships/image" Target="../media/image7.png"/><Relationship Id="rId3" Type="http://schemas.openxmlformats.org/officeDocument/2006/relationships/tags" Target="../tags/tag104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10.xml"/><Relationship Id="rId16" Type="http://schemas.openxmlformats.org/officeDocument/2006/relationships/image" Target="../media/image28.png"/><Relationship Id="rId15" Type="http://schemas.openxmlformats.org/officeDocument/2006/relationships/image" Target="../media/image27.svg"/><Relationship Id="rId14" Type="http://schemas.openxmlformats.org/officeDocument/2006/relationships/image" Target="../media/image26.png"/><Relationship Id="rId13" Type="http://schemas.openxmlformats.org/officeDocument/2006/relationships/image" Target="../media/image25.svg"/><Relationship Id="rId12" Type="http://schemas.openxmlformats.org/officeDocument/2006/relationships/image" Target="../media/image24.png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10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image" Target="../media/image3.png"/><Relationship Id="rId5" Type="http://schemas.openxmlformats.org/officeDocument/2006/relationships/tags" Target="../tags/tag113.xml"/><Relationship Id="rId4" Type="http://schemas.openxmlformats.org/officeDocument/2006/relationships/image" Target="../media/image7.png"/><Relationship Id="rId3" Type="http://schemas.openxmlformats.org/officeDocument/2006/relationships/tags" Target="../tags/tag112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18.xml"/><Relationship Id="rId16" Type="http://schemas.openxmlformats.org/officeDocument/2006/relationships/image" Target="../media/image31.png"/><Relationship Id="rId15" Type="http://schemas.openxmlformats.org/officeDocument/2006/relationships/image" Target="../media/image30.svg"/><Relationship Id="rId14" Type="http://schemas.openxmlformats.org/officeDocument/2006/relationships/image" Target="../media/image29.png"/><Relationship Id="rId13" Type="http://schemas.openxmlformats.org/officeDocument/2006/relationships/image" Target="../media/image25.svg"/><Relationship Id="rId12" Type="http://schemas.openxmlformats.org/officeDocument/2006/relationships/image" Target="../media/image24.png"/><Relationship Id="rId11" Type="http://schemas.openxmlformats.org/officeDocument/2006/relationships/tags" Target="../tags/tag117.xml"/><Relationship Id="rId10" Type="http://schemas.openxmlformats.org/officeDocument/2006/relationships/tags" Target="../tags/tag116.xml"/><Relationship Id="rId1" Type="http://schemas.openxmlformats.org/officeDocument/2006/relationships/tags" Target="../tags/tag11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3.xml"/><Relationship Id="rId7" Type="http://schemas.openxmlformats.org/officeDocument/2006/relationships/tags" Target="../tags/tag122.xml"/><Relationship Id="rId6" Type="http://schemas.openxmlformats.org/officeDocument/2006/relationships/image" Target="../media/image3.png"/><Relationship Id="rId5" Type="http://schemas.openxmlformats.org/officeDocument/2006/relationships/tags" Target="../tags/tag121.xml"/><Relationship Id="rId4" Type="http://schemas.openxmlformats.org/officeDocument/2006/relationships/image" Target="../media/image7.png"/><Relationship Id="rId3" Type="http://schemas.openxmlformats.org/officeDocument/2006/relationships/tags" Target="../tags/tag120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26.xml"/><Relationship Id="rId16" Type="http://schemas.openxmlformats.org/officeDocument/2006/relationships/image" Target="../media/image34.png"/><Relationship Id="rId15" Type="http://schemas.openxmlformats.org/officeDocument/2006/relationships/image" Target="../media/image33.svg"/><Relationship Id="rId14" Type="http://schemas.openxmlformats.org/officeDocument/2006/relationships/image" Target="../media/image32.png"/><Relationship Id="rId13" Type="http://schemas.openxmlformats.org/officeDocument/2006/relationships/image" Target="../media/image25.svg"/><Relationship Id="rId12" Type="http://schemas.openxmlformats.org/officeDocument/2006/relationships/image" Target="../media/image24.png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tags" Target="../tags/tag1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任务四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抽取文本汇词云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四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年级</a:t>
            </a:r>
            <a:r>
              <a:rPr 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下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主题二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数据表达我做主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找到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“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其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他图表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”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，点击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“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词云图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”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，生成词云图。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制作词云图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566795" cy="624840"/>
            <a:chOff x="9792" y="2872"/>
            <a:chExt cx="4042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4042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928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476375" y="1682750"/>
            <a:ext cx="625475" cy="625475"/>
          </a:xfrm>
          <a:prstGeom prst="rect">
            <a:avLst/>
          </a:prstGeom>
        </p:spPr>
      </p:pic>
      <p:pic>
        <p:nvPicPr>
          <p:cNvPr id="4" name="图片 3" descr="数字4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749425" y="2653030"/>
            <a:ext cx="447675" cy="4476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34260" y="2663825"/>
            <a:ext cx="3699510" cy="2071370"/>
          </a:xfrm>
          <a:prstGeom prst="rect">
            <a:avLst/>
          </a:prstGeom>
        </p:spPr>
        <p:txBody>
          <a:bodyPr wrap="square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找到“动态图表”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（一些版本下是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其他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图表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，点击“词云图”，生成词云图。</a:t>
            </a:r>
            <a:endParaRPr lang="zh-CN" altLang="en-US" sz="28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3" name="图片 12" descr="制作词云图步骤5"/>
          <p:cNvPicPr>
            <a:picLocks noChangeAspect="1"/>
          </p:cNvPicPr>
          <p:nvPr/>
        </p:nvPicPr>
        <p:blipFill>
          <a:blip r:embed="rId16"/>
          <a:srcRect t="7869"/>
          <a:stretch>
            <a:fillRect/>
          </a:stretch>
        </p:blipFill>
        <p:spPr>
          <a:xfrm>
            <a:off x="6466205" y="1398905"/>
            <a:ext cx="4473575" cy="2740660"/>
          </a:xfrm>
          <a:prstGeom prst="rect">
            <a:avLst/>
          </a:prstGeom>
        </p:spPr>
      </p:pic>
      <p:pic>
        <p:nvPicPr>
          <p:cNvPr id="15" name="图片 14" descr="F:/jp/信息科技三四年级编写要求和资源制作要求/词云图.png词云图"/>
          <p:cNvPicPr>
            <a:picLocks noChangeAspect="1"/>
          </p:cNvPicPr>
          <p:nvPr/>
        </p:nvPicPr>
        <p:blipFill>
          <a:blip r:embed="rId17"/>
          <a:srcRect l="15390" t="9598" r="15326" b="13467"/>
          <a:stretch>
            <a:fillRect/>
          </a:stretch>
        </p:blipFill>
        <p:spPr>
          <a:xfrm>
            <a:off x="4287520" y="4434840"/>
            <a:ext cx="3898900" cy="1660525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2" name="图形"/>
          <p:cNvGrpSpPr/>
          <p:nvPr/>
        </p:nvGrpSpPr>
        <p:grpSpPr>
          <a:xfrm>
            <a:off x="1694815" y="469900"/>
            <a:ext cx="3653155" cy="624840"/>
            <a:chOff x="9792" y="2872"/>
            <a:chExt cx="3609" cy="984"/>
          </a:xfrm>
        </p:grpSpPr>
        <p:sp>
          <p:nvSpPr>
            <p:cNvPr id="4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8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3" name="圆角矩形标注 12"/>
          <p:cNvSpPr/>
          <p:nvPr/>
        </p:nvSpPr>
        <p:spPr>
          <a:xfrm>
            <a:off x="2571750" y="1706880"/>
            <a:ext cx="3019425" cy="1433830"/>
          </a:xfrm>
          <a:prstGeom prst="wedgeRoundRectCallout">
            <a:avLst>
              <a:gd name="adj1" fmla="val -54027"/>
              <a:gd name="adj2" fmla="val -8060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我发现词云图里的词语大小各不相同，这是为什么呢？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" y="1914525"/>
            <a:ext cx="1991995" cy="2091055"/>
          </a:xfrm>
          <a:prstGeom prst="rect">
            <a:avLst/>
          </a:prstGeom>
        </p:spPr>
      </p:pic>
      <p:pic>
        <p:nvPicPr>
          <p:cNvPr id="15" name="图片 14" descr="F:/jp/信息科技三四年级编写要求和资源制作要求/词云图.png词云图"/>
          <p:cNvPicPr>
            <a:picLocks noChangeAspect="1"/>
          </p:cNvPicPr>
          <p:nvPr/>
        </p:nvPicPr>
        <p:blipFill>
          <a:blip r:embed="rId7"/>
          <a:srcRect l="15390" t="9598" r="15326" b="13467"/>
          <a:stretch>
            <a:fillRect/>
          </a:stretch>
        </p:blipFill>
        <p:spPr>
          <a:xfrm>
            <a:off x="6991350" y="1480185"/>
            <a:ext cx="3898900" cy="16605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972310" y="4264025"/>
            <a:ext cx="8373745" cy="586105"/>
          </a:xfrm>
          <a:prstGeom prst="rect">
            <a:avLst/>
          </a:prstGeom>
        </p:spPr>
        <p:txBody>
          <a:bodyPr>
            <a:noAutofit/>
          </a:bodyPr>
          <a:p>
            <a:r>
              <a:rPr lang="en-US" altLang="zh-CN" b="1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</a:t>
            </a:r>
            <a:r>
              <a:rPr lang="zh-CN" altLang="en-US" b="1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对比词频统计表与词云图，词频越大，词云图中词语形状越</a:t>
            </a:r>
            <a:r>
              <a:rPr lang="zh-CN" altLang="en-US" b="1" u="sng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　　　</a:t>
            </a:r>
            <a:r>
              <a:rPr lang="zh-CN" altLang="en-US" b="1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，相关性越强，关注度越高。</a:t>
            </a:r>
            <a:endParaRPr lang="zh-CN" altLang="en-US" b="1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b="1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b="1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</a:t>
            </a:r>
            <a:r>
              <a:rPr lang="zh-CN" altLang="en-US" b="1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通过上面的词云图可以看出，该小组比较关注</a:t>
            </a:r>
            <a:r>
              <a:rPr lang="en-US" altLang="zh-CN" b="1" u="sng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</a:t>
            </a:r>
            <a:r>
              <a:rPr lang="zh-CN" altLang="en-US" b="1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b="1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壮壮与小美使用不同技术手段进行分词，对比两人的词</a:t>
            </a:r>
            <a:endParaRPr lang="zh-CN" alt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  <a:p>
            <a:pPr algn="ctr"/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云图，为什么会呈现不同的效果？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活动三：比一比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49425" y="1652905"/>
            <a:ext cx="808291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</a:rPr>
              <a:t>壮壮与小美使用不同技术手段进行分词，对比两人的词云图，为什么会呈现不同的效果？</a:t>
            </a:r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790" y="4467225"/>
            <a:ext cx="1299210" cy="1363980"/>
          </a:xfrm>
          <a:prstGeom prst="rect">
            <a:avLst/>
          </a:prstGeom>
        </p:spPr>
      </p:pic>
      <p:pic>
        <p:nvPicPr>
          <p:cNvPr id="18" name="图片 17" descr="小学壮壮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84325" y="2520950"/>
            <a:ext cx="1120775" cy="1264285"/>
          </a:xfrm>
          <a:prstGeom prst="rect">
            <a:avLst/>
          </a:prstGeom>
        </p:spPr>
      </p:pic>
      <p:sp>
        <p:nvSpPr>
          <p:cNvPr id="19" name="圆角矩形标注 18"/>
          <p:cNvSpPr/>
          <p:nvPr/>
        </p:nvSpPr>
        <p:spPr>
          <a:xfrm>
            <a:off x="3024505" y="4467225"/>
            <a:ext cx="2180590" cy="1179195"/>
          </a:xfrm>
          <a:prstGeom prst="wedgeRoundRectCallout">
            <a:avLst>
              <a:gd name="adj1" fmla="val -55440"/>
              <a:gd name="adj2" fmla="val 32681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en-US" altLang="zh-CN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altLang="zh-CN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我使用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在线分词工具</a:t>
            </a:r>
            <a:r>
              <a:rPr lang="zh-CN" altLang="en-US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对小组的心得体会进行了分词，制作了新的词云图。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3024505" y="2520950"/>
            <a:ext cx="2035810" cy="982980"/>
          </a:xfrm>
          <a:prstGeom prst="wedgeRoundRectCallout">
            <a:avLst>
              <a:gd name="adj1" fmla="val -58058"/>
              <a:gd name="adj2" fmla="val 31829"/>
              <a:gd name="adj3" fmla="val 16667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我通过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自己挑选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/>
            <a:r>
              <a:rPr lang="zh-CN" altLang="en-US" sz="1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关键词并</a:t>
            </a:r>
            <a:r>
              <a:rPr lang="zh-CN" altLang="en-US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统计词频来制作词云图。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 descr="图片1"/>
          <p:cNvPicPr>
            <a:picLocks noChangeAspect="1"/>
          </p:cNvPicPr>
          <p:nvPr/>
        </p:nvPicPr>
        <p:blipFill>
          <a:blip r:embed="rId16"/>
          <a:srcRect l="20895" r="21769"/>
          <a:stretch>
            <a:fillRect/>
          </a:stretch>
        </p:blipFill>
        <p:spPr>
          <a:xfrm>
            <a:off x="5872480" y="2102485"/>
            <a:ext cx="1831340" cy="1819275"/>
          </a:xfrm>
          <a:prstGeom prst="rect">
            <a:avLst/>
          </a:prstGeom>
        </p:spPr>
      </p:pic>
      <p:pic>
        <p:nvPicPr>
          <p:cNvPr id="10" name="图片 9" descr="图片2"/>
          <p:cNvPicPr>
            <a:picLocks noChangeAspect="1"/>
          </p:cNvPicPr>
          <p:nvPr/>
        </p:nvPicPr>
        <p:blipFill>
          <a:blip r:embed="rId17"/>
          <a:srcRect l="23399" r="24197"/>
          <a:stretch>
            <a:fillRect/>
          </a:stretch>
        </p:blipFill>
        <p:spPr>
          <a:xfrm>
            <a:off x="5746115" y="3853180"/>
            <a:ext cx="2083435" cy="2242185"/>
          </a:xfrm>
          <a:prstGeom prst="rect">
            <a:avLst/>
          </a:prstGeom>
        </p:spPr>
      </p:pic>
      <p:sp>
        <p:nvSpPr>
          <p:cNvPr id="1073743128" name="折角形 1073743127"/>
          <p:cNvSpPr/>
          <p:nvPr/>
        </p:nvSpPr>
        <p:spPr>
          <a:xfrm>
            <a:off x="8370570" y="2771140"/>
            <a:ext cx="2779395" cy="2234565"/>
          </a:xfrm>
          <a:prstGeom prst="foldedCorner">
            <a:avLst>
              <a:gd name="adj" fmla="val 12500"/>
            </a:avLst>
          </a:prstGeom>
          <a:solidFill>
            <a:srgbClr val="FFFFFF"/>
          </a:solidFill>
          <a:ln w="12700" cap="flat" cmpd="sng">
            <a:solidFill>
              <a:schemeClr val="accent1">
                <a:shade val="5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vert="horz" wrap="square" anchor="t" anchorCtr="0"/>
          <a:p>
            <a:pPr algn="l">
              <a:lnSpc>
                <a:spcPct val="150000"/>
              </a:lnSpc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不同的词频统计数据会生成不同的词云图。对于同一段文本，去掉一些词汇，其词云图可能会有较大变化。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374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073743128" grpId="0" animBg="1"/>
      <p:bldP spid="107374312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牛刀小试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74875" y="2205355"/>
            <a:ext cx="6096000" cy="5251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词云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图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适应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场景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39235" y="2614295"/>
            <a:ext cx="6077585" cy="3810"/>
          </a:xfrm>
          <a:prstGeom prst="line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8" name="图片 17" descr="小学壮壮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3125" y="1297305"/>
            <a:ext cx="1099820" cy="12401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87245" y="1464310"/>
            <a:ext cx="8526145" cy="5251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词云图还适用于新闻报道分析，可以快速识别新闻报道中的关键词和热点话题。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36320" y="3113405"/>
            <a:ext cx="10273030" cy="342138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0">
            <a:srgbClr val="FFFFFF"/>
          </a:lnRef>
          <a:fillRef idx="2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704340" y="3359785"/>
            <a:ext cx="787209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>
                <a:solidFill>
                  <a:srgbClr val="231F20"/>
                </a:solidFill>
                <a:latin typeface="方正书宋简体"/>
                <a:ea typeface="方正书宋简体"/>
              </a:rPr>
              <a:t>观察词云图，思考下列词云图应用在什么场景中，请将对应场景的字母填在横线上。</a:t>
            </a:r>
            <a:endParaRPr lang="zh-CN" altLang="en-US" sz="1600">
              <a:solidFill>
                <a:srgbClr val="231F20"/>
              </a:solidFill>
              <a:latin typeface="方正书宋简体"/>
              <a:ea typeface="方正书宋简体"/>
            </a:endParaRPr>
          </a:p>
        </p:txBody>
      </p:sp>
      <p:pic>
        <p:nvPicPr>
          <p:cNvPr id="19" name="图片 18" descr="24课需替换图片"/>
          <p:cNvPicPr>
            <a:picLocks noChangeAspect="1"/>
          </p:cNvPicPr>
          <p:nvPr/>
        </p:nvPicPr>
        <p:blipFill>
          <a:blip r:embed="rId7">
            <a:clrChange>
              <a:clrFrom>
                <a:srgbClr val="FDFFFE">
                  <a:alpha val="100000"/>
                </a:srgbClr>
              </a:clrFrom>
              <a:clrTo>
                <a:srgbClr val="FD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9360" y="3823335"/>
            <a:ext cx="2288540" cy="1303020"/>
          </a:xfrm>
          <a:prstGeom prst="rect">
            <a:avLst/>
          </a:prstGeom>
        </p:spPr>
      </p:pic>
      <p:pic>
        <p:nvPicPr>
          <p:cNvPr id="21" name="图片 20" descr="图片3"/>
          <p:cNvPicPr>
            <a:picLocks noChangeAspect="1"/>
          </p:cNvPicPr>
          <p:nvPr/>
        </p:nvPicPr>
        <p:blipFill>
          <a:blip r:embed="rId8">
            <a:clrChange>
              <a:clrFrom>
                <a:srgbClr val="FDFFFE">
                  <a:alpha val="100000"/>
                </a:srgbClr>
              </a:clrFrom>
              <a:clrTo>
                <a:srgbClr val="FDFFFE">
                  <a:alpha val="100000"/>
                  <a:alpha val="0"/>
                </a:srgbClr>
              </a:clrTo>
            </a:clrChange>
          </a:blip>
          <a:srcRect r="15991" b="9757"/>
          <a:stretch>
            <a:fillRect/>
          </a:stretch>
        </p:blipFill>
        <p:spPr>
          <a:xfrm>
            <a:off x="1096010" y="3585210"/>
            <a:ext cx="2548890" cy="1559560"/>
          </a:xfrm>
          <a:prstGeom prst="rect">
            <a:avLst/>
          </a:prstGeom>
        </p:spPr>
      </p:pic>
      <p:pic>
        <p:nvPicPr>
          <p:cNvPr id="22" name="图片 21" descr="图片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6110" y="3696970"/>
            <a:ext cx="2852420" cy="162433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908810" y="5233352"/>
            <a:ext cx="5080000" cy="1198880"/>
          </a:xfrm>
          <a:prstGeom prst="rect">
            <a:avLst/>
          </a:prstGeom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rgbClr val="231F20"/>
                </a:solidFill>
                <a:latin typeface="方正书宋简体"/>
                <a:ea typeface="方正书宋简体"/>
              </a:rPr>
              <a:t>A.《</a:t>
            </a:r>
            <a:r>
              <a:rPr lang="zh-CN" altLang="en-US" sz="1600">
                <a:solidFill>
                  <a:srgbClr val="231F20"/>
                </a:solidFill>
                <a:latin typeface="方正书宋简体"/>
                <a:ea typeface="方正书宋简体"/>
              </a:rPr>
              <a:t>西游记</a:t>
            </a:r>
            <a:r>
              <a:rPr lang="en-US" altLang="zh-CN" sz="1600">
                <a:solidFill>
                  <a:srgbClr val="231F20"/>
                </a:solidFill>
                <a:latin typeface="方正书宋简体"/>
                <a:ea typeface="方正书宋简体"/>
              </a:rPr>
              <a:t>》</a:t>
            </a:r>
            <a:r>
              <a:rPr lang="zh-CN" altLang="en-US" sz="1600">
                <a:solidFill>
                  <a:srgbClr val="231F20"/>
                </a:solidFill>
                <a:latin typeface="方正书宋简体"/>
                <a:ea typeface="方正书宋简体"/>
              </a:rPr>
              <a:t>大闹天宫片段的主要角色分析 </a:t>
            </a:r>
            <a:endParaRPr lang="zh-CN" altLang="en-US" sz="1600">
              <a:solidFill>
                <a:srgbClr val="231F20"/>
              </a:solidFill>
              <a:latin typeface="方正书宋简体"/>
              <a:ea typeface="方正书宋简体"/>
            </a:endParaRPr>
          </a:p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rgbClr val="231F20"/>
                </a:solidFill>
                <a:latin typeface="方正书宋简体"/>
                <a:ea typeface="方正书宋简体"/>
              </a:rPr>
              <a:t>B. </a:t>
            </a:r>
            <a:r>
              <a:rPr lang="zh-CN" altLang="en-US" sz="1600">
                <a:solidFill>
                  <a:srgbClr val="231F20"/>
                </a:solidFill>
                <a:latin typeface="方正书宋简体"/>
                <a:ea typeface="方正书宋简体"/>
              </a:rPr>
              <a:t>历年“</a:t>
            </a:r>
            <a:r>
              <a:rPr lang="en-US" altLang="zh-CN" sz="1600">
                <a:solidFill>
                  <a:srgbClr val="231F20"/>
                </a:solidFill>
                <a:latin typeface="方正书宋简体"/>
                <a:ea typeface="方正书宋简体"/>
              </a:rPr>
              <a:t>3·15”</a:t>
            </a:r>
            <a:r>
              <a:rPr lang="zh-CN" altLang="en-US" sz="1600">
                <a:solidFill>
                  <a:srgbClr val="231F20"/>
                </a:solidFill>
                <a:latin typeface="方正书宋简体"/>
                <a:ea typeface="方正书宋简体"/>
              </a:rPr>
              <a:t>消费者权益日的主题热词分析 </a:t>
            </a:r>
            <a:endParaRPr lang="zh-CN" altLang="en-US" sz="1600">
              <a:solidFill>
                <a:srgbClr val="231F20"/>
              </a:solidFill>
              <a:latin typeface="方正书宋简体"/>
              <a:ea typeface="方正书宋简体"/>
            </a:endParaRPr>
          </a:p>
          <a:p>
            <a:pPr>
              <a:lnSpc>
                <a:spcPct val="150000"/>
              </a:lnSpc>
            </a:pPr>
            <a:r>
              <a:rPr lang="en-US" altLang="zh-CN" sz="1600">
                <a:solidFill>
                  <a:srgbClr val="231F20"/>
                </a:solidFill>
                <a:latin typeface="方正书宋简体"/>
                <a:ea typeface="方正书宋简体"/>
              </a:rPr>
              <a:t>C. </a:t>
            </a:r>
            <a:r>
              <a:rPr lang="zh-CN" altLang="en-US" sz="1600">
                <a:solidFill>
                  <a:srgbClr val="231F20"/>
                </a:solidFill>
                <a:latin typeface="方正书宋简体"/>
                <a:ea typeface="方正书宋简体"/>
              </a:rPr>
              <a:t>班级同学的兴趣爱好调查</a:t>
            </a:r>
            <a:endParaRPr lang="zh-CN" altLang="en-US" sz="1600">
              <a:solidFill>
                <a:srgbClr val="231F20"/>
              </a:solidFill>
              <a:latin typeface="方正书宋简体"/>
              <a:ea typeface="方正书宋简体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497580" y="4993640"/>
            <a:ext cx="6788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988810" y="4993640"/>
            <a:ext cx="6788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001885" y="4993640"/>
            <a:ext cx="6788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627380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8453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12695" y="1936750"/>
            <a:ext cx="831659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1.</a:t>
            </a:r>
            <a:r>
              <a:rPr lang="zh-CN" altLang="en-US" sz="2400">
                <a:sym typeface="+mn-ea"/>
              </a:rPr>
              <a:t>统计词频时注意关键词挑选方法，舍弃无用词汇，可使用专业分词工具辅助；</a:t>
            </a:r>
            <a:endParaRPr lang="zh-CN" altLang="en-US" sz="2400">
              <a:sym typeface="+mn-ea"/>
            </a:endParaRPr>
          </a:p>
          <a:p>
            <a:endParaRPr lang="zh-CN" altLang="en-US" sz="2400"/>
          </a:p>
          <a:p>
            <a:r>
              <a:rPr lang="en-US" altLang="zh-CN" sz="2400"/>
              <a:t>2.</a:t>
            </a:r>
            <a:r>
              <a:rPr lang="zh-CN" altLang="en-US" sz="2400">
                <a:sym typeface="+mn-ea"/>
              </a:rPr>
              <a:t>词云图可以将文本数据可视化呈现；</a:t>
            </a:r>
            <a:endParaRPr lang="zh-CN" altLang="en-US" sz="2400"/>
          </a:p>
          <a:p>
            <a:endParaRPr lang="zh-CN" altLang="en-US" sz="2400"/>
          </a:p>
          <a:p>
            <a:r>
              <a:rPr lang="en-US" altLang="zh-CN" sz="2400"/>
              <a:t>3.</a:t>
            </a:r>
            <a:r>
              <a:rPr lang="zh-CN" altLang="en-US" sz="2400"/>
              <a:t>词云图中词语形状越大，词频越高，相关性或关注度越强。</a:t>
            </a:r>
            <a:endParaRPr lang="zh-CN" altLang="en-US" sz="2400"/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23720" y="1871980"/>
            <a:ext cx="8544560" cy="2626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由老师将全班同学不同主题的作文分别汇集在一起，每一个小组分别对一个主题的作文集进行词频分析，并制作词云图。在班级作文分享会上，各组代表依据自己制作的词云图说说作文集的主要内容。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762000"/>
            <a:ext cx="12192000" cy="6096000"/>
          </a:xfrm>
          <a:prstGeom prst="rect">
            <a:avLst/>
          </a:prstGeom>
        </p:spPr>
      </p:pic>
      <p:sp>
        <p:nvSpPr>
          <p:cNvPr id="15" name="图形"/>
          <p:cNvSpPr/>
          <p:nvPr>
            <p:custDataLst>
              <p:tags r:id="rId5"/>
            </p:custDataLst>
          </p:nvPr>
        </p:nvSpPr>
        <p:spPr>
          <a:xfrm>
            <a:off x="6548755" y="400050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grpSp>
        <p:nvGrpSpPr>
          <p:cNvPr id="34" name="图形"/>
          <p:cNvGrpSpPr/>
          <p:nvPr/>
        </p:nvGrpSpPr>
        <p:grpSpPr>
          <a:xfrm>
            <a:off x="2797461" y="1477645"/>
            <a:ext cx="6017928" cy="4812169"/>
            <a:chOff x="1516" y="3675"/>
            <a:chExt cx="12085" cy="10865"/>
          </a:xfrm>
        </p:grpSpPr>
        <p:sp>
          <p:nvSpPr>
            <p:cNvPr id="33" name="图形"/>
            <p:cNvSpPr/>
            <p:nvPr>
              <p:custDataLst>
                <p:tags r:id="rId10"/>
              </p:custDataLst>
            </p:nvPr>
          </p:nvSpPr>
          <p:spPr>
            <a:xfrm>
              <a:off x="5917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1" name="图形"/>
            <p:cNvSpPr/>
            <p:nvPr>
              <p:custDataLst>
                <p:tags r:id="rId11"/>
              </p:custDataLst>
            </p:nvPr>
          </p:nvSpPr>
          <p:spPr>
            <a:xfrm>
              <a:off x="4214" y="9522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6" name="图形"/>
            <p:cNvSpPr/>
            <p:nvPr>
              <p:custDataLst>
                <p:tags r:id="rId12"/>
              </p:custDataLst>
            </p:nvPr>
          </p:nvSpPr>
          <p:spPr>
            <a:xfrm>
              <a:off x="5969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8" name="图形"/>
            <p:cNvSpPr/>
            <p:nvPr>
              <p:custDataLst>
                <p:tags r:id="rId13"/>
              </p:custDataLst>
            </p:nvPr>
          </p:nvSpPr>
          <p:spPr>
            <a:xfrm>
              <a:off x="4332" y="11129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1" name="图形"/>
            <p:cNvSpPr txBox="1"/>
            <p:nvPr>
              <p:custDataLst>
                <p:tags r:id="rId14"/>
              </p:custDataLst>
            </p:nvPr>
          </p:nvSpPr>
          <p:spPr>
            <a:xfrm>
              <a:off x="6118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TWO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2" name="图形"/>
            <p:cNvSpPr txBox="1"/>
            <p:nvPr>
              <p:custDataLst>
                <p:tags r:id="rId15"/>
              </p:custDataLst>
            </p:nvPr>
          </p:nvSpPr>
          <p:spPr>
            <a:xfrm>
              <a:off x="4353" y="10692"/>
              <a:ext cx="1766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FOUR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0" name="图形"/>
            <p:cNvSpPr/>
            <p:nvPr>
              <p:custDataLst>
                <p:tags r:id="rId16"/>
              </p:custDataLst>
            </p:nvPr>
          </p:nvSpPr>
          <p:spPr>
            <a:xfrm>
              <a:off x="1516" y="3675"/>
              <a:ext cx="3971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2" name="图形"/>
            <p:cNvSpPr/>
            <p:nvPr>
              <p:custDataLst>
                <p:tags r:id="rId17"/>
              </p:custDataLst>
            </p:nvPr>
          </p:nvSpPr>
          <p:spPr>
            <a:xfrm>
              <a:off x="9974" y="3675"/>
              <a:ext cx="3627" cy="5018"/>
            </a:xfrm>
            <a:prstGeom prst="roundRect">
              <a:avLst>
                <a:gd name="adj" fmla="val 9269"/>
              </a:avLst>
            </a:prstGeom>
            <a:solidFill>
              <a:schemeClr val="bg1"/>
            </a:soli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31C3F3"/>
                  </a:gs>
                </a:gsLst>
                <a:lin ang="5400000" scaled="1"/>
              </a:gradFill>
            </a:ln>
            <a:effectLst>
              <a:outerShdw blurRad="571500" sx="102000" sy="102000" algn="ctr" rotWithShape="0">
                <a:srgbClr val="59CEF5">
                  <a:alpha val="1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5" name="图形"/>
            <p:cNvSpPr/>
            <p:nvPr>
              <p:custDataLst>
                <p:tags r:id="rId18"/>
              </p:custDataLst>
            </p:nvPr>
          </p:nvSpPr>
          <p:spPr>
            <a:xfrm>
              <a:off x="1963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7" name="图形"/>
            <p:cNvSpPr/>
            <p:nvPr>
              <p:custDataLst>
                <p:tags r:id="rId19"/>
              </p:custDataLst>
            </p:nvPr>
          </p:nvSpPr>
          <p:spPr>
            <a:xfrm>
              <a:off x="10182" y="5102"/>
              <a:ext cx="1694" cy="37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91DDF9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1" name="图形"/>
            <p:cNvSpPr txBox="1"/>
            <p:nvPr>
              <p:custDataLst>
                <p:tags r:id="rId20"/>
              </p:custDataLst>
            </p:nvPr>
          </p:nvSpPr>
          <p:spPr>
            <a:xfrm>
              <a:off x="2091" y="4845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ONE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0" name="图形"/>
            <p:cNvSpPr txBox="1"/>
            <p:nvPr>
              <p:custDataLst>
                <p:tags r:id="rId21"/>
              </p:custDataLst>
            </p:nvPr>
          </p:nvSpPr>
          <p:spPr>
            <a:xfrm>
              <a:off x="9925" y="4844"/>
              <a:ext cx="2694" cy="90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THREE</a:t>
              </a:r>
              <a:endPara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" name="图形"/>
            <p:cNvSpPr txBox="1"/>
            <p:nvPr>
              <p:custDataLst>
                <p:tags r:id="rId22"/>
              </p:custDataLst>
            </p:nvPr>
          </p:nvSpPr>
          <p:spPr>
            <a:xfrm>
              <a:off x="3289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01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8" name="图形"/>
            <p:cNvSpPr txBox="1"/>
            <p:nvPr>
              <p:custDataLst>
                <p:tags r:id="rId23"/>
              </p:custDataLst>
            </p:nvPr>
          </p:nvSpPr>
          <p:spPr>
            <a:xfrm>
              <a:off x="1748" y="6324"/>
              <a:ext cx="3655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情境导入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8" name="图形"/>
            <p:cNvSpPr txBox="1"/>
            <p:nvPr>
              <p:custDataLst>
                <p:tags r:id="rId24"/>
              </p:custDataLst>
            </p:nvPr>
          </p:nvSpPr>
          <p:spPr>
            <a:xfrm>
              <a:off x="7316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02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39" name="图形"/>
            <p:cNvSpPr txBox="1"/>
            <p:nvPr>
              <p:custDataLst>
                <p:tags r:id="rId25"/>
              </p:custDataLst>
            </p:nvPr>
          </p:nvSpPr>
          <p:spPr>
            <a:xfrm>
              <a:off x="6139" y="6272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活动一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7" name="图形"/>
            <p:cNvSpPr txBox="1"/>
            <p:nvPr>
              <p:custDataLst>
                <p:tags r:id="rId26"/>
              </p:custDataLst>
            </p:nvPr>
          </p:nvSpPr>
          <p:spPr>
            <a:xfrm>
              <a:off x="11342" y="4134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gradFill>
                    <a:gsLst>
                      <a:gs pos="0">
                        <a:srgbClr val="59CEF5"/>
                      </a:gs>
                      <a:gs pos="98000">
                        <a:srgbClr val="22B9FE"/>
                      </a:gs>
                    </a:gsLst>
                    <a:lin ang="2700000" scaled="0"/>
                  </a:gra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03</a:t>
              </a:r>
              <a:endPara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48" name="图形"/>
            <p:cNvSpPr txBox="1"/>
            <p:nvPr>
              <p:custDataLst>
                <p:tags r:id="rId27"/>
              </p:custDataLst>
            </p:nvPr>
          </p:nvSpPr>
          <p:spPr>
            <a:xfrm>
              <a:off x="10122" y="6345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二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6" name="图形"/>
            <p:cNvSpPr txBox="1"/>
            <p:nvPr>
              <p:custDataLst>
                <p:tags r:id="rId28"/>
              </p:custDataLst>
            </p:nvPr>
          </p:nvSpPr>
          <p:spPr>
            <a:xfrm>
              <a:off x="5917" y="9816"/>
              <a:ext cx="2053" cy="229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r"/>
              <a:r>
                <a:rPr lang="en-US" altLang="zh-CN" sz="6000">
                  <a:solidFill>
                    <a:schemeClr val="accent2"/>
                  </a:solidFill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04</a:t>
              </a:r>
              <a:endPara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57" name="图形"/>
            <p:cNvSpPr txBox="1"/>
            <p:nvPr>
              <p:custDataLst>
                <p:tags r:id="rId29"/>
              </p:custDataLst>
            </p:nvPr>
          </p:nvSpPr>
          <p:spPr>
            <a:xfrm>
              <a:off x="4331" y="12193"/>
              <a:ext cx="3184" cy="1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algn="dist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活动</a:t>
              </a: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三</a:t>
              </a:r>
              <a:endPara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89" name="图形"/>
            <p:cNvSpPr/>
            <p:nvPr>
              <p:custDataLst>
                <p:tags r:id="rId30"/>
              </p:custDataLst>
            </p:nvPr>
          </p:nvSpPr>
          <p:spPr>
            <a:xfrm>
              <a:off x="2164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0" name="图形"/>
            <p:cNvSpPr/>
            <p:nvPr>
              <p:custDataLst>
                <p:tags r:id="rId31"/>
              </p:custDataLst>
            </p:nvPr>
          </p:nvSpPr>
          <p:spPr>
            <a:xfrm>
              <a:off x="6130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1" name="图形"/>
            <p:cNvSpPr/>
            <p:nvPr>
              <p:custDataLst>
                <p:tags r:id="rId32"/>
              </p:custDataLst>
            </p:nvPr>
          </p:nvSpPr>
          <p:spPr>
            <a:xfrm>
              <a:off x="10241" y="8087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9CEF5"/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2" name="图形"/>
            <p:cNvSpPr/>
            <p:nvPr>
              <p:custDataLst>
                <p:tags r:id="rId33"/>
              </p:custDataLst>
            </p:nvPr>
          </p:nvSpPr>
          <p:spPr>
            <a:xfrm>
              <a:off x="4390" y="13934"/>
              <a:ext cx="3089" cy="185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2">
                    <a:lumMod val="40000"/>
                    <a:lumOff val="6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4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6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38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17" name="图形"/>
          <p:cNvSpPr/>
          <p:nvPr>
            <p:custDataLst>
              <p:tags r:id="rId39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9" name="图形"/>
          <p:cNvSpPr txBox="1"/>
          <p:nvPr>
            <p:custDataLst>
              <p:tags r:id="rId40"/>
            </p:custDataLst>
          </p:nvPr>
        </p:nvSpPr>
        <p:spPr>
          <a:xfrm>
            <a:off x="6701155" y="542353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41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4" name="图形"/>
          <p:cNvSpPr/>
          <p:nvPr>
            <p:custDataLst>
              <p:tags r:id="rId42"/>
            </p:custDataLst>
          </p:nvPr>
        </p:nvSpPr>
        <p:spPr>
          <a:xfrm>
            <a:off x="6456680" y="4683125"/>
            <a:ext cx="889635" cy="1651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3"/>
            </p:custDataLst>
          </p:nvPr>
        </p:nvSpPr>
        <p:spPr>
          <a:xfrm>
            <a:off x="7267575" y="423672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44"/>
            </p:custDataLst>
          </p:nvPr>
        </p:nvSpPr>
        <p:spPr>
          <a:xfrm>
            <a:off x="6672007" y="462457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4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29044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5908675" y="2290445"/>
            <a:ext cx="5094605" cy="2386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班级即将以小组汇报的形式开展一次植物种植分享会。壮壮和小美正在写种植凤仙花的心得体会，他们会以什么样的形式给大家做分享呢？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64640" y="2808589"/>
            <a:ext cx="4349021" cy="2244141"/>
            <a:chOff x="2447" y="1799"/>
            <a:chExt cx="10475" cy="7175"/>
          </a:xfrm>
        </p:grpSpPr>
        <p:sp>
          <p:nvSpPr>
            <p:cNvPr id="9" name="图形"/>
            <p:cNvSpPr txBox="1"/>
            <p:nvPr/>
          </p:nvSpPr>
          <p:spPr>
            <a:xfrm>
              <a:off x="3618" y="2601"/>
              <a:ext cx="8222" cy="4877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每位小组成员都写了一段心得体会，怎样才能快速了解他们共同的关注点呢？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47" y="1799"/>
              <a:ext cx="10475" cy="7175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4" name="图片 3" descr="小学壮壮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5440" y="4037965"/>
            <a:ext cx="2307590" cy="260350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995680" y="6051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5" name="图形"/>
          <p:cNvGrpSpPr/>
          <p:nvPr/>
        </p:nvGrpSpPr>
        <p:grpSpPr>
          <a:xfrm>
            <a:off x="1898015" y="671830"/>
            <a:ext cx="4197984" cy="624840"/>
            <a:chOff x="9792" y="2872"/>
            <a:chExt cx="3295" cy="984"/>
          </a:xfrm>
        </p:grpSpPr>
        <p:sp>
          <p:nvSpPr>
            <p:cNvPr id="19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295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21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10005" y="2872"/>
              <a:ext cx="2990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</a:t>
              </a:r>
              <a:r>
                <a:rPr lang="zh-CN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填一填</a:t>
              </a:r>
              <a:endParaRPr lang="zh-CN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682115" y="1787525"/>
            <a:ext cx="9257665" cy="1291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小组合作：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打开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小组总结报告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电子文档，尝试找出多次重复出现的词语，统计它们出现的次数即词频，并填写在下表中。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 descr="小组讨论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54480" y="1927225"/>
            <a:ext cx="673100" cy="673100"/>
          </a:xfrm>
          <a:prstGeom prst="rect">
            <a:avLst/>
          </a:prstGeom>
        </p:spPr>
      </p:pic>
      <p:pic>
        <p:nvPicPr>
          <p:cNvPr id="4" name="图片 3" descr="时间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54480" y="3142615"/>
            <a:ext cx="726440" cy="7264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083435" y="3385185"/>
            <a:ext cx="2620010" cy="4502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ts val="28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三分钟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57970" y="3603625"/>
            <a:ext cx="2896235" cy="3039745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5978525" y="3293110"/>
            <a:ext cx="3930650" cy="1390650"/>
          </a:xfrm>
          <a:prstGeom prst="wedgeRoundRectCallout">
            <a:avLst>
              <a:gd name="adj1" fmla="val 53992"/>
              <a:gd name="adj2" fmla="val 33470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en-US" altLang="zh-CN"/>
              <a:t> 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在统计词频时，需要注意挑选，关键词，与文章内容相关性不大的词无需统计，如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等。意思相近词语可合并。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9" name="表格 8"/>
          <p:cNvGraphicFramePr/>
          <p:nvPr>
            <p:custDataLst>
              <p:tags r:id="rId17"/>
            </p:custDataLst>
          </p:nvPr>
        </p:nvGraphicFramePr>
        <p:xfrm>
          <a:off x="1554480" y="4966335"/>
          <a:ext cx="7467600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4600"/>
                <a:gridCol w="1244600"/>
                <a:gridCol w="1244600"/>
                <a:gridCol w="1244600"/>
                <a:gridCol w="1244600"/>
                <a:gridCol w="1244600"/>
              </a:tblGrid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词语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出现频次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0"/>
      <p:bldP spid="14" grpId="0"/>
      <p:bldP spid="7" grpId="1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2" name="图形"/>
          <p:cNvGrpSpPr/>
          <p:nvPr/>
        </p:nvGrpSpPr>
        <p:grpSpPr>
          <a:xfrm>
            <a:off x="1694815" y="469900"/>
            <a:ext cx="3653155" cy="624840"/>
            <a:chOff x="9792" y="2872"/>
            <a:chExt cx="3609" cy="984"/>
          </a:xfrm>
        </p:grpSpPr>
        <p:sp>
          <p:nvSpPr>
            <p:cNvPr id="4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8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03765" y="2080260"/>
            <a:ext cx="1991995" cy="2091055"/>
          </a:xfrm>
          <a:prstGeom prst="rect">
            <a:avLst/>
          </a:prstGeom>
        </p:spPr>
      </p:pic>
      <p:pic>
        <p:nvPicPr>
          <p:cNvPr id="18" name="图片 17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8515" y="2289810"/>
            <a:ext cx="1718310" cy="1938020"/>
          </a:xfrm>
          <a:prstGeom prst="rect">
            <a:avLst/>
          </a:prstGeom>
        </p:spPr>
      </p:pic>
      <p:sp>
        <p:nvSpPr>
          <p:cNvPr id="19" name="圆角矩形标注 18"/>
          <p:cNvSpPr/>
          <p:nvPr/>
        </p:nvSpPr>
        <p:spPr>
          <a:xfrm>
            <a:off x="6805930" y="2289810"/>
            <a:ext cx="3181985" cy="1139190"/>
          </a:xfrm>
          <a:prstGeom prst="wedgeRoundRectCallout">
            <a:avLst>
              <a:gd name="adj1" fmla="val 55727"/>
              <a:gd name="adj2" fmla="val -6465"/>
              <a:gd name="adj3" fmla="val 16667"/>
            </a:avLst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l"/>
            <a:r>
              <a:rPr lang="en-US" altLang="zh-CN"/>
              <a:t> 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你可以试试制作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词云图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，方便大家更清晰、直观地看到小组总结的重点。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2824480" y="1483360"/>
            <a:ext cx="3120390" cy="1506220"/>
          </a:xfrm>
          <a:prstGeom prst="wedgeRoundRectCallout">
            <a:avLst>
              <a:gd name="adj1" fmla="val -58058"/>
              <a:gd name="adj2" fmla="val 31829"/>
              <a:gd name="adj3" fmla="val 16667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数值类型的数据可以用图表直观呈现，文本类型的数据是否也能用相关图表直观呈现呢？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951480" y="3568065"/>
            <a:ext cx="3120390" cy="1506220"/>
          </a:xfrm>
          <a:prstGeom prst="wedgeRoundRectCallout">
            <a:avLst>
              <a:gd name="adj1" fmla="val -59299"/>
              <a:gd name="adj2" fmla="val -27403"/>
              <a:gd name="adj3" fmla="val 16667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如何制作词云图？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2" name="图形"/>
          <p:cNvGrpSpPr/>
          <p:nvPr/>
        </p:nvGrpSpPr>
        <p:grpSpPr>
          <a:xfrm>
            <a:off x="1694815" y="469900"/>
            <a:ext cx="3653155" cy="624840"/>
            <a:chOff x="9792" y="2872"/>
            <a:chExt cx="3609" cy="984"/>
          </a:xfrm>
        </p:grpSpPr>
        <p:sp>
          <p:nvSpPr>
            <p:cNvPr id="4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8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知识卡片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145540" y="2050415"/>
            <a:ext cx="4411980" cy="30899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词云图（</a:t>
            </a:r>
            <a:r>
              <a:rPr lang="en-US" altLang="zh-CN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Word cloud</a:t>
            </a:r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）又称文字云，是一种文本数据的图片视觉表达方式，一般是由词汇组成类似云的图形，用于展示大量文本数据。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 descr="图片2"/>
          <p:cNvPicPr>
            <a:picLocks noChangeAspect="1"/>
          </p:cNvPicPr>
          <p:nvPr/>
        </p:nvPicPr>
        <p:blipFill>
          <a:blip r:embed="rId5"/>
          <a:srcRect l="23399" r="24197"/>
          <a:stretch>
            <a:fillRect/>
          </a:stretch>
        </p:blipFill>
        <p:spPr>
          <a:xfrm>
            <a:off x="6696075" y="1420495"/>
            <a:ext cx="2083435" cy="2242185"/>
          </a:xfrm>
          <a:prstGeom prst="rect">
            <a:avLst/>
          </a:prstGeom>
        </p:spPr>
      </p:pic>
      <p:pic>
        <p:nvPicPr>
          <p:cNvPr id="3" name="图片 2" descr="24课需替换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74455" y="1552575"/>
            <a:ext cx="2288540" cy="1303020"/>
          </a:xfrm>
          <a:prstGeom prst="rect">
            <a:avLst/>
          </a:prstGeom>
        </p:spPr>
      </p:pic>
      <p:pic>
        <p:nvPicPr>
          <p:cNvPr id="5" name="图片 4" descr="图片3"/>
          <p:cNvPicPr>
            <a:picLocks noChangeAspect="1"/>
          </p:cNvPicPr>
          <p:nvPr/>
        </p:nvPicPr>
        <p:blipFill>
          <a:blip r:embed="rId7">
            <a:clrChange>
              <a:clrFrom>
                <a:srgbClr val="FDFFFE">
                  <a:alpha val="100000"/>
                </a:srgbClr>
              </a:clrFrom>
              <a:clrTo>
                <a:srgbClr val="FDFF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5095" y="4282440"/>
            <a:ext cx="2616835" cy="1490345"/>
          </a:xfrm>
          <a:prstGeom prst="rect">
            <a:avLst/>
          </a:prstGeom>
        </p:spPr>
      </p:pic>
      <p:pic>
        <p:nvPicPr>
          <p:cNvPr id="6" name="图片 5" descr="图片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7065" y="2917190"/>
            <a:ext cx="3703320" cy="210883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制作词云图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pic>
        <p:nvPicPr>
          <p:cNvPr id="20" name="图片 19" descr="数字1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688465" y="2858770"/>
            <a:ext cx="399415" cy="3994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7115" y="2764790"/>
            <a:ext cx="3152140" cy="1547495"/>
          </a:xfrm>
          <a:prstGeom prst="rect">
            <a:avLst/>
          </a:prstGeom>
        </p:spPr>
        <p:txBody>
          <a:bodyPr wrap="square">
            <a:noAutofit/>
          </a:bodyPr>
          <a:p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在电子表格中录入词语和词频数据；</a:t>
            </a:r>
            <a:endParaRPr lang="zh-CN" altLang="en-US" sz="28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制作词云图步骤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54750" y="1636395"/>
            <a:ext cx="4250690" cy="358457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制作词云图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7115" y="2764790"/>
            <a:ext cx="6911340" cy="52197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选中所有数据；</a:t>
            </a:r>
            <a:endParaRPr lang="zh-CN" altLang="en-US" sz="28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1" name="图片 20" descr="数字2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931035" y="2863850"/>
            <a:ext cx="334645" cy="334645"/>
          </a:xfrm>
          <a:prstGeom prst="rect">
            <a:avLst/>
          </a:prstGeom>
        </p:spPr>
      </p:pic>
      <p:pic>
        <p:nvPicPr>
          <p:cNvPr id="8" name="图片 7" descr="制作词云图步骤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53835" y="1601470"/>
            <a:ext cx="3685540" cy="379349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31975" y="1682750"/>
            <a:ext cx="8673465" cy="539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ts val="3500"/>
              </a:lnSpc>
              <a:buClrTx/>
              <a:buSzTx/>
              <a:buNone/>
            </a:pPr>
            <a:r>
              <a:rPr 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制作词云图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活动二：做一做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3" name="图片 2" descr="VR射击游戏体验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691640" y="1690370"/>
            <a:ext cx="625475" cy="6254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17115" y="2580640"/>
            <a:ext cx="3567430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点击</a:t>
            </a:r>
            <a:r>
              <a:rPr lang="en-US" alt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插入</a:t>
            </a:r>
            <a:r>
              <a:rPr lang="en-US" alt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菜单，点击</a:t>
            </a:r>
            <a:r>
              <a:rPr lang="en-US" alt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图表</a:t>
            </a:r>
            <a:r>
              <a:rPr lang="en-US" altLang="zh-CN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8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按钮；</a:t>
            </a:r>
            <a:endParaRPr lang="zh-CN" altLang="en-US" sz="28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数字3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749425" y="2653030"/>
            <a:ext cx="367030" cy="367030"/>
          </a:xfrm>
          <a:prstGeom prst="rect">
            <a:avLst/>
          </a:prstGeom>
        </p:spPr>
      </p:pic>
      <p:pic>
        <p:nvPicPr>
          <p:cNvPr id="9" name="图片 8" descr="制作词云图步骤3.1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292850" y="2041525"/>
            <a:ext cx="4740910" cy="297878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6463926],&quot;65&quot;:[20205081]}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6463926],&quot;65&quot;:[20205081]}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1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  <p:tag name="resource_record_key" val="{&quot;10&quot;:[21579340,6463926],&quot;65&quot;:[20205081]}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TABLE_ENDDRAG_ORIGIN_RECT" val="587*54"/>
  <p:tag name="TABLE_ENDDRAG_RECT" val="107*384*587*54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79340],&quot;65&quot;:[20205081]}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6463926],&quot;65&quot;:[20205081]}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93">
    <a:dk1>
      <a:srgbClr val="000000"/>
    </a:dk1>
    <a:lt1>
      <a:srgbClr val="FFFFFF"/>
    </a:lt1>
    <a:dk2>
      <a:srgbClr val="0F1423"/>
    </a:dk2>
    <a:lt2>
      <a:srgbClr val="FFFFFF"/>
    </a:lt2>
    <a:accent1>
      <a:srgbClr val="2ABEF9"/>
    </a:accent1>
    <a:accent2>
      <a:srgbClr val="FBC347"/>
    </a:accent2>
    <a:accent3>
      <a:srgbClr val="2ABEF9"/>
    </a:accent3>
    <a:accent4>
      <a:srgbClr val="FBC347"/>
    </a:accent4>
    <a:accent5>
      <a:srgbClr val="2ABEF9"/>
    </a:accent5>
    <a:accent6>
      <a:srgbClr val="FBC347"/>
    </a:accent6>
    <a:hlink>
      <a:srgbClr val="2ABEF9"/>
    </a:hlink>
    <a:folHlink>
      <a:srgbClr val="FBC34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1406</Words>
  <Application>WPS 演示</Application>
  <PresentationFormat>自定义</PresentationFormat>
  <Paragraphs>169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方正书宋简体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369</cp:revision>
  <dcterms:created xsi:type="dcterms:W3CDTF">2019-06-19T02:08:00Z</dcterms:created>
  <dcterms:modified xsi:type="dcterms:W3CDTF">2026-03-02T01:15:47Z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37C1512C55C5453F88B462A22A6D1095_13</vt:lpwstr>
  </property>
</Properties>
</file>